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68" r:id="rId2"/>
    <p:sldId id="381" r:id="rId3"/>
    <p:sldId id="451" r:id="rId4"/>
    <p:sldId id="420" r:id="rId5"/>
    <p:sldId id="382" r:id="rId6"/>
    <p:sldId id="446" r:id="rId7"/>
    <p:sldId id="383" r:id="rId8"/>
    <p:sldId id="384" r:id="rId9"/>
    <p:sldId id="421" r:id="rId10"/>
    <p:sldId id="422" r:id="rId11"/>
    <p:sldId id="407" r:id="rId12"/>
    <p:sldId id="424" r:id="rId13"/>
    <p:sldId id="413" r:id="rId14"/>
    <p:sldId id="411" r:id="rId15"/>
    <p:sldId id="386" r:id="rId16"/>
    <p:sldId id="425" r:id="rId17"/>
    <p:sldId id="426" r:id="rId18"/>
    <p:sldId id="427" r:id="rId19"/>
    <p:sldId id="429" r:id="rId20"/>
    <p:sldId id="412" r:id="rId21"/>
    <p:sldId id="417" r:id="rId22"/>
    <p:sldId id="415" r:id="rId23"/>
    <p:sldId id="416" r:id="rId24"/>
    <p:sldId id="431" r:id="rId25"/>
    <p:sldId id="387" r:id="rId26"/>
    <p:sldId id="408" r:id="rId27"/>
    <p:sldId id="447" r:id="rId28"/>
    <p:sldId id="448" r:id="rId29"/>
    <p:sldId id="452" r:id="rId30"/>
    <p:sldId id="449" r:id="rId31"/>
    <p:sldId id="450" r:id="rId32"/>
    <p:sldId id="410" r:id="rId33"/>
    <p:sldId id="388" r:id="rId34"/>
    <p:sldId id="432" r:id="rId35"/>
    <p:sldId id="423" r:id="rId36"/>
    <p:sldId id="418" r:id="rId37"/>
    <p:sldId id="389" r:id="rId38"/>
    <p:sldId id="390" r:id="rId39"/>
    <p:sldId id="391" r:id="rId40"/>
    <p:sldId id="392" r:id="rId41"/>
    <p:sldId id="434" r:id="rId42"/>
    <p:sldId id="435" r:id="rId43"/>
    <p:sldId id="436" r:id="rId44"/>
    <p:sldId id="437" r:id="rId45"/>
    <p:sldId id="438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373" r:id="rId54"/>
    <p:sldId id="376" r:id="rId55"/>
    <p:sldId id="375" r:id="rId56"/>
    <p:sldId id="439" r:id="rId57"/>
    <p:sldId id="457" r:id="rId58"/>
    <p:sldId id="453" r:id="rId59"/>
    <p:sldId id="469" r:id="rId60"/>
    <p:sldId id="470" r:id="rId6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E55"/>
    <a:srgbClr val="82C6D8"/>
    <a:srgbClr val="8DCADB"/>
    <a:srgbClr val="4DADC7"/>
    <a:srgbClr val="C8E6EE"/>
    <a:srgbClr val="B3DCE7"/>
    <a:srgbClr val="5FB5C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78" autoAdjust="0"/>
  </p:normalViewPr>
  <p:slideViewPr>
    <p:cSldViewPr showGuides="1">
      <p:cViewPr>
        <p:scale>
          <a:sx n="66" d="100"/>
          <a:sy n="66" d="100"/>
        </p:scale>
        <p:origin x="-150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41AEE88-465A-406B-AE9B-24931A953A3E}" type="datetimeFigureOut">
              <a:rPr lang="pl-PL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567FA9-A356-4F81-9A50-F0F1073714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67FA9-A356-4F81-9A50-F0F10737147F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450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F8F251-DFBF-4D10-8961-5A98E1C4F103}" type="slidenum">
              <a:rPr lang="pl-PL" smtClean="0"/>
              <a:pPr/>
              <a:t>33</a:t>
            </a:fld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6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0985C7-90F0-4D6E-BFEA-E647C460F633}" type="slidenum">
              <a:rPr lang="pl-PL" smtClean="0"/>
              <a:pPr/>
              <a:t>38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smtClean="0"/>
              <a:t>Obecność włókna lnianego powoduje lepsze tłumienie wibracji w czasie uderzenia</a:t>
            </a:r>
          </a:p>
          <a:p>
            <a:endParaRPr lang="pl-PL" smtClean="0"/>
          </a:p>
        </p:txBody>
      </p:sp>
      <p:sp>
        <p:nvSpPr>
          <p:cNvPr id="471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DC1CA0-43CC-4072-8672-C8224BE8E729}" type="slidenum">
              <a:rPr lang="pl-PL" smtClean="0"/>
              <a:pPr/>
              <a:t>51</a:t>
            </a:fld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dirty="0" smtClean="0"/>
          </a:p>
        </p:txBody>
      </p:sp>
      <p:sp>
        <p:nvSpPr>
          <p:cNvPr id="942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45E9E8-8C3C-4EA5-8351-E670862B1719}" type="slidenum">
              <a:rPr lang="pl-PL" smtClean="0"/>
              <a:pPr/>
              <a:t>54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399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A79ADB-F06D-4BB9-8191-9F59FCDDA882}" type="slidenum">
              <a:rPr lang="pl-PL" smtClean="0"/>
              <a:pPr/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09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DBC4F3-A8DC-4045-B415-FD7CCFCB599A}" type="slidenum">
              <a:rPr lang="pl-PL" smtClean="0"/>
              <a:pPr/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19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9FEB8F-ECFE-46E5-9ABD-1E9C609861AA}" type="slidenum">
              <a:rPr lang="pl-PL" smtClean="0"/>
              <a:pPr/>
              <a:t>7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smtClean="0"/>
              <a:t>„gdzie ograniczenie powstawania odpadów nie jest możliwe, należy ponownie użyć i odzyskać materiały lub energię odpadów”</a:t>
            </a:r>
          </a:p>
          <a:p>
            <a:r>
              <a:rPr lang="pl-PL" smtClean="0"/>
              <a:t>„każdy producent odpowiada za finansowanie zarządzania odpadami powstałymi z jego wyrobów”</a:t>
            </a:r>
          </a:p>
        </p:txBody>
      </p:sp>
      <p:sp>
        <p:nvSpPr>
          <p:cNvPr id="430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43653E-B1F1-4462-9491-9BA6035B0DDA}" type="slidenum">
              <a:rPr lang="pl-PL" smtClean="0"/>
              <a:pPr/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dirty="0" smtClean="0"/>
              <a:t>np. poliestry alifatyczne (PBS, PBSA), </a:t>
            </a:r>
            <a:r>
              <a:rPr lang="pl-PL" dirty="0" err="1" smtClean="0"/>
              <a:t>kopoliestry</a:t>
            </a:r>
            <a:r>
              <a:rPr lang="pl-PL" dirty="0" smtClean="0"/>
              <a:t> aromatyczne (PBAT)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67FA9-A356-4F81-9A50-F0F10737147F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i="1" dirty="0" smtClean="0">
                <a:solidFill>
                  <a:srgbClr val="964469"/>
                </a:solidFill>
                <a:cs typeface="Arial" pitchFamily="34" charset="0"/>
              </a:rPr>
              <a:t>Najbardziej znaczącym odbiorcą </a:t>
            </a:r>
            <a:r>
              <a:rPr lang="pl-PL" i="1" dirty="0" err="1" smtClean="0">
                <a:solidFill>
                  <a:srgbClr val="964469"/>
                </a:solidFill>
                <a:cs typeface="Arial" pitchFamily="34" charset="0"/>
              </a:rPr>
              <a:t>biodegradowalnych</a:t>
            </a:r>
            <a:r>
              <a:rPr lang="pl-PL" i="1" dirty="0" smtClean="0">
                <a:solidFill>
                  <a:srgbClr val="964469"/>
                </a:solidFill>
                <a:cs typeface="Arial" pitchFamily="34" charset="0"/>
              </a:rPr>
              <a:t> tworzyw jest rynek europejski (niemal 50%), którego rozwój w 2009 r. wyniósł  5-10%. Przewiduje się, że konsumpcja tego rodzaju tworzyw na świecie będzie do 2013 roku rosnąć w tempie 13% rocznie.</a:t>
            </a:r>
          </a:p>
          <a:p>
            <a:endParaRPr lang="pl-PL" dirty="0" smtClean="0"/>
          </a:p>
        </p:txBody>
      </p:sp>
      <p:sp>
        <p:nvSpPr>
          <p:cNvPr id="440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7F11A1-49FE-48E1-98D9-A1E2C41C78CE}" type="slidenum">
              <a:rPr lang="pl-PL" smtClean="0"/>
              <a:pPr/>
              <a:t>15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67FA9-A356-4F81-9A50-F0F10737147F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R=CH3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67FA9-A356-4F81-9A50-F0F10737147F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B731-197C-407D-ADE8-51C923DFA9E3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A665-6BE9-44B6-A177-004DE75C93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93955-5419-4BEB-8F4E-9AE976F783AB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BD6F4-66E6-48F5-8CCB-32FB16F8D1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444A7-8972-4F4A-9894-2E64422F71C5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1952F-F5F7-49E7-9FE9-F60BBC3728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8" descr="agh_znk_wbr_rgb_150ppi.tif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0" y="42863"/>
            <a:ext cx="3460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 userDrawn="1"/>
        </p:nvSpPr>
        <p:spPr>
          <a:xfrm>
            <a:off x="0" y="428625"/>
            <a:ext cx="828675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4A93-9BC3-4682-9DDA-D746BF9D6393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8B44-D431-4D12-99B7-C9143665E7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8" descr="agh_znk_wbr_rgb_150ppi.tif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0" y="42863"/>
            <a:ext cx="3460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3"/>
          <p:cNvGrpSpPr>
            <a:grpSpLocks/>
          </p:cNvGrpSpPr>
          <p:nvPr userDrawn="1"/>
        </p:nvGrpSpPr>
        <p:grpSpPr bwMode="auto">
          <a:xfrm>
            <a:off x="0" y="0"/>
            <a:ext cx="5286375" cy="428625"/>
            <a:chOff x="0" y="0"/>
            <a:chExt cx="5286380" cy="428628"/>
          </a:xfrm>
        </p:grpSpPr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0"/>
              <a:ext cx="999137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Prostokąt 6"/>
            <p:cNvSpPr/>
            <p:nvPr userDrawn="1"/>
          </p:nvSpPr>
          <p:spPr>
            <a:xfrm>
              <a:off x="1000126" y="71439"/>
              <a:ext cx="4286254" cy="3381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l-PL" sz="1600" i="1" dirty="0">
                  <a:ea typeface="MS PGothic" pitchFamily="34" charset="-128"/>
                </a:rPr>
                <a:t>Targi  KOMPOZYT - EXPO 2010</a:t>
              </a:r>
            </a:p>
          </p:txBody>
        </p:sp>
      </p:grpSp>
      <p:sp>
        <p:nvSpPr>
          <p:cNvPr id="8" name="Prostokąt 7"/>
          <p:cNvSpPr/>
          <p:nvPr userDrawn="1"/>
        </p:nvSpPr>
        <p:spPr>
          <a:xfrm>
            <a:off x="0" y="428625"/>
            <a:ext cx="828675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B45B9-08FD-4081-8157-2F192016815A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8B44-D431-4D12-99B7-C9143665E7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C2C4E-A5BF-4E32-AAED-5B1B2E0AD4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D7F1FB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7A3AA-1686-450A-980B-26B7FC51BC41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C291-E9D8-4707-93C6-783534E4C5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9BF30-C9F4-48A0-8E96-C92EA68FF7E0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B5E39-A7A8-431D-8D4B-9DD92F5FB3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57784-FE66-4FE4-B8D7-2F2C298C31F1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F52D8-B39F-49D6-B3E5-C0F4A92FDB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A9AE2-BCC1-4563-829E-9DAF37BE649F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31ABE-2F5F-4192-A01E-A578058854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7B1CD-CD28-4D9C-B67D-188C9B84D15A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3B07-B384-488A-BC86-7814CE55AD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ED56B-45FF-4275-933D-13FCCA906D8E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4BCBB-60EF-44A0-B41F-E54EFD77D3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A90F-9A56-403E-80B1-DFD1E1CD2207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95428-D07F-4C59-8D8B-CFB6C9C003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28F0B-B2FE-46AD-8C3E-576845F68B76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33BE9-E1DD-4C6A-8B8D-420C462CF1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48000"/>
              </a:srgbClr>
            </a:gs>
            <a:gs pos="39999">
              <a:srgbClr val="85C2FF">
                <a:alpha val="38000"/>
              </a:srgbClr>
            </a:gs>
            <a:gs pos="70000">
              <a:srgbClr val="C4D6EB">
                <a:alpha val="72000"/>
              </a:srgbClr>
            </a:gs>
            <a:gs pos="31000">
              <a:srgbClr val="FFEBFA">
                <a:alpha val="24000"/>
              </a:srgbClr>
            </a:gs>
            <a:gs pos="52000">
              <a:srgbClr val="FFEBFA">
                <a:alpha val="62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BBD95-74B6-4877-B8C9-E401D89E94A9}" type="datetime1">
              <a:rPr lang="pl-PL" smtClean="0"/>
              <a:pPr>
                <a:defRPr/>
              </a:pPr>
              <a:t>2012-04-03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5B54E1-461C-45E8-879F-A8C9951A77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greenbagsunlimited.com/userfiles/plastic1.jpg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http://www.cursoer.com.br/en/wp-content/uploads/2010/10/NAPOLI-IMMONDIZIA.jpg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openxmlformats.org/officeDocument/2006/relationships/image" Target="../media/image106.jpeg"/><Relationship Id="rId17" Type="http://schemas.openxmlformats.org/officeDocument/2006/relationships/image" Target="../media/image111.png"/><Relationship Id="rId2" Type="http://schemas.openxmlformats.org/officeDocument/2006/relationships/image" Target="../media/image97.jpe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11" Type="http://schemas.openxmlformats.org/officeDocument/2006/relationships/image" Target="../media/image105.jpeg"/><Relationship Id="rId5" Type="http://schemas.openxmlformats.org/officeDocument/2006/relationships/image" Target="../media/image100.jpeg"/><Relationship Id="rId15" Type="http://schemas.openxmlformats.org/officeDocument/2006/relationships/image" Target="../media/image109.png"/><Relationship Id="rId10" Type="http://schemas.openxmlformats.org/officeDocument/2006/relationships/hyperlink" Target="http://szczyptaswiata.info/images/stories/teksty_zdjecia/Agave.americana.jpg" TargetMode="External"/><Relationship Id="rId19" Type="http://schemas.openxmlformats.org/officeDocument/2006/relationships/image" Target="../media/image113.png"/><Relationship Id="rId4" Type="http://schemas.openxmlformats.org/officeDocument/2006/relationships/image" Target="../media/image99.png"/><Relationship Id="rId9" Type="http://schemas.openxmlformats.org/officeDocument/2006/relationships/image" Target="../media/image104.jpeg"/><Relationship Id="rId1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75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jpeg"/><Relationship Id="rId7" Type="http://schemas.openxmlformats.org/officeDocument/2006/relationships/image" Target="../media/image176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jpeg"/><Relationship Id="rId9" Type="http://schemas.openxmlformats.org/officeDocument/2006/relationships/image" Target="../media/image17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3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2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pic>
        <p:nvPicPr>
          <p:cNvPr id="2051" name="Obraz 2" descr="http://s.blomedia.pl/ekoblogia.pl/1129/coconu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2276872"/>
            <a:ext cx="417646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Rectangle 4"/>
          <p:cNvSpPr>
            <a:spLocks noGrp="1"/>
          </p:cNvSpPr>
          <p:nvPr>
            <p:ph type="ctrTitle"/>
          </p:nvPr>
        </p:nvSpPr>
        <p:spPr>
          <a:xfrm>
            <a:off x="2051720" y="476672"/>
            <a:ext cx="4248472" cy="1008112"/>
          </a:xfrm>
        </p:spPr>
        <p:txBody>
          <a:bodyPr/>
          <a:lstStyle/>
          <a:p>
            <a:pPr eaLnBrk="1" hangingPunct="1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EKO-kompozyty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endParaRPr lang="pl-PL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24128" y="4149080"/>
            <a:ext cx="2448272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127" y="2132856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20" descr="http://opakowania.com.pl/photoNewsGalery/org/28659_org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901237">
            <a:off x="7602732" y="505366"/>
            <a:ext cx="1105514" cy="61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" y="409575"/>
            <a:ext cx="88201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843213" y="6216650"/>
            <a:ext cx="6300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Hanna Żakowska, </a:t>
            </a:r>
            <a:r>
              <a:rPr lang="pl-PL" sz="1400" b="1"/>
              <a:t>Wymagania ekologiczne dotyczące opakowań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pl-PL" sz="3200" i="1" u="sng" dirty="0" smtClean="0"/>
              <a:t>Materiały </a:t>
            </a:r>
            <a:r>
              <a:rPr lang="pl-PL" sz="3200" i="1" u="sng" dirty="0" err="1" smtClean="0"/>
              <a:t>kompostowalne</a:t>
            </a:r>
            <a:r>
              <a:rPr lang="pl-PL" sz="3200" i="1" u="sng" dirty="0" smtClean="0"/>
              <a:t> (ulegające biodegradacji)</a:t>
            </a:r>
            <a:endParaRPr lang="pl-PL" sz="3200" i="1" u="sng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6156176" y="6309320"/>
            <a:ext cx="2133600" cy="365125"/>
          </a:xfrm>
        </p:spPr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11</a:t>
            </a:fld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1496397"/>
            <a:ext cx="638113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827584" y="489296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z surowców petrochemicznych</a:t>
            </a:r>
          </a:p>
          <a:p>
            <a:pPr algn="ctr"/>
            <a:r>
              <a:rPr lang="pl-PL" sz="1600" dirty="0" smtClean="0"/>
              <a:t> </a:t>
            </a:r>
            <a:endParaRPr lang="pl-PL" sz="16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32040" y="493477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z surowców odnawialnych</a:t>
            </a:r>
            <a:endParaRPr lang="pl-PL" sz="2800" dirty="0"/>
          </a:p>
        </p:txBody>
      </p:sp>
      <p:sp>
        <p:nvSpPr>
          <p:cNvPr id="12" name="Strzałka w dół 11"/>
          <p:cNvSpPr/>
          <p:nvPr/>
        </p:nvSpPr>
        <p:spPr>
          <a:xfrm>
            <a:off x="2411760" y="4376717"/>
            <a:ext cx="360040" cy="288032"/>
          </a:xfrm>
          <a:prstGeom prst="downArrow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/>
          <p:cNvSpPr/>
          <p:nvPr/>
        </p:nvSpPr>
        <p:spPr>
          <a:xfrm>
            <a:off x="6300192" y="4376717"/>
            <a:ext cx="360040" cy="288032"/>
          </a:xfrm>
          <a:prstGeom prst="downArrow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6804248" y="6309320"/>
            <a:ext cx="2133600" cy="365125"/>
          </a:xfrm>
        </p:spPr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8806" y="1556792"/>
            <a:ext cx="2598142" cy="1725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29126" y="1484784"/>
            <a:ext cx="2304256" cy="1790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77398" y="1484784"/>
            <a:ext cx="248303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0" y="188640"/>
            <a:ext cx="9144000" cy="5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Materiały z surowców odnawialnych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331640" y="508866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/>
              <a:t>biodegradowalne</a:t>
            </a:r>
            <a:endParaRPr lang="pl-PL" sz="2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076056" y="5046275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nie ulegające  biodegradacji</a:t>
            </a:r>
            <a:endParaRPr lang="pl-PL" sz="2400" dirty="0"/>
          </a:p>
        </p:txBody>
      </p:sp>
      <p:sp>
        <p:nvSpPr>
          <p:cNvPr id="10" name="Strzałka w dół 9"/>
          <p:cNvSpPr/>
          <p:nvPr/>
        </p:nvSpPr>
        <p:spPr>
          <a:xfrm>
            <a:off x="2483768" y="4614227"/>
            <a:ext cx="360040" cy="288032"/>
          </a:xfrm>
          <a:prstGeom prst="downArrow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/>
          <p:cNvSpPr/>
          <p:nvPr/>
        </p:nvSpPr>
        <p:spPr>
          <a:xfrm>
            <a:off x="6228184" y="4614227"/>
            <a:ext cx="360040" cy="288032"/>
          </a:xfrm>
          <a:prstGeom prst="downArrow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85721" y="1142985"/>
          <a:ext cx="8286806" cy="5286413"/>
        </p:xfrm>
        <a:graphic>
          <a:graphicData uri="http://schemas.openxmlformats.org/drawingml/2006/table">
            <a:tbl>
              <a:tblPr/>
              <a:tblGrid>
                <a:gridCol w="603102"/>
                <a:gridCol w="1661885"/>
                <a:gridCol w="2132640"/>
                <a:gridCol w="2132640"/>
                <a:gridCol w="1756539"/>
              </a:tblGrid>
              <a:tr h="18575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BIODEGRADOWALNOŚĆ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CAŁKOWITA</a:t>
                      </a: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PBS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PBAT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PCL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PEA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PVA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Blendy skrobi lub PLA  z </a:t>
                      </a:r>
                      <a:r>
                        <a:rPr lang="pl-PL" sz="150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biodegradowalnymi</a:t>
                      </a: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polimerami petrochemicznymi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TPS</a:t>
                      </a:r>
                      <a:endParaRPr lang="pl-PL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wybrane </a:t>
                      </a: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blendy skrobi</a:t>
                      </a:r>
                      <a:endParaRPr lang="pl-PL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</a:t>
                      </a:r>
                      <a:endParaRPr lang="pl-PL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PHA</a:t>
                      </a:r>
                      <a:endParaRPr lang="pl-PL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celuloza, </a:t>
                      </a:r>
                      <a:r>
                        <a:rPr lang="pl-PL" sz="1600" b="1" i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chitozan</a:t>
                      </a:r>
                      <a:r>
                        <a:rPr lang="pl-PL" sz="16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białka</a:t>
                      </a:r>
                      <a:endParaRPr lang="pl-PL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219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BRAK</a:t>
                      </a: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PP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PET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PVC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PA6, 66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PBT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PUR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ABS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A6A6A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Kauczuk syntetyczny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Mieszaniny skrobi z </a:t>
                      </a:r>
                      <a:r>
                        <a:rPr lang="pl-PL" sz="150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poliolefinami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 610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PTT z </a:t>
                      </a:r>
                      <a:r>
                        <a:rPr lang="pl-PL" sz="150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biopochodnego</a:t>
                      </a: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1,3-PDO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PBT, ABS, SBR  z </a:t>
                      </a:r>
                      <a:r>
                        <a:rPr lang="pl-PL" sz="150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biopochodnego</a:t>
                      </a: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kwasu bursztynowego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PET, PVC </a:t>
                      </a: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z </a:t>
                      </a:r>
                      <a:r>
                        <a:rPr lang="pl-PL" sz="1500" i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biopochodnego</a:t>
                      </a: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etylenu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Biopochodne</a:t>
                      </a: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PE, PP, </a:t>
                      </a: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PB,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 </a:t>
                      </a:r>
                      <a:r>
                        <a:rPr lang="pl-PL" sz="1500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 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2593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l-PL" sz="1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PETROCHEMICZNE</a:t>
                      </a: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MIESZANE</a:t>
                      </a: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BIOPOCHODNE</a:t>
                      </a:r>
                      <a:endParaRPr lang="pl-PL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6438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5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POCHODZENIE</a:t>
                      </a:r>
                      <a:endParaRPr lang="pl-PL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49" marR="665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trzałka w prawo 5"/>
          <p:cNvSpPr/>
          <p:nvPr/>
        </p:nvSpPr>
        <p:spPr>
          <a:xfrm>
            <a:off x="2571750" y="6215063"/>
            <a:ext cx="5929313" cy="428625"/>
          </a:xfrm>
          <a:prstGeom prst="rightArrow">
            <a:avLst/>
          </a:prstGeom>
          <a:solidFill>
            <a:srgbClr val="96446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trzałka w prawo 6"/>
          <p:cNvSpPr/>
          <p:nvPr/>
        </p:nvSpPr>
        <p:spPr>
          <a:xfrm rot="16200000">
            <a:off x="-1428749" y="3000375"/>
            <a:ext cx="4286250" cy="428625"/>
          </a:xfrm>
          <a:prstGeom prst="rightArrow">
            <a:avLst/>
          </a:prstGeom>
          <a:solidFill>
            <a:srgbClr val="70AC9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zaokrąglony 8"/>
          <p:cNvSpPr/>
          <p:nvPr/>
        </p:nvSpPr>
        <p:spPr>
          <a:xfrm>
            <a:off x="6804248" y="1124744"/>
            <a:ext cx="1800200" cy="1872208"/>
          </a:xfrm>
          <a:prstGeom prst="roundRect">
            <a:avLst/>
          </a:prstGeom>
          <a:noFill/>
          <a:ln w="44450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l-PL" sz="3600" dirty="0" smtClean="0"/>
              <a:t>Produkcja polimerów w latach 2007-2011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672" y="1484784"/>
            <a:ext cx="5856298" cy="45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2627784" y="6021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2007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139952" y="6021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2009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580112" y="60212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2011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" y="1643063"/>
            <a:ext cx="3357563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2857500"/>
            <a:ext cx="9286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11"/>
          <p:cNvSpPr>
            <a:spLocks noChangeArrowheads="1"/>
          </p:cNvSpPr>
          <p:nvPr/>
        </p:nvSpPr>
        <p:spPr bwMode="auto">
          <a:xfrm>
            <a:off x="4500563" y="1928813"/>
            <a:ext cx="41433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i="1" dirty="0">
                <a:latin typeface="+mn-lt"/>
              </a:rPr>
              <a:t>ŚWIAT</a:t>
            </a:r>
          </a:p>
          <a:p>
            <a:pPr>
              <a:defRPr/>
            </a:pPr>
            <a:r>
              <a:rPr lang="pl-PL" dirty="0">
                <a:latin typeface="+mn-lt"/>
              </a:rPr>
              <a:t>przewiduje się ok. 13% wzrost konsumpcji  </a:t>
            </a:r>
            <a:r>
              <a:rPr lang="pl-PL" dirty="0" err="1">
                <a:latin typeface="+mn-lt"/>
              </a:rPr>
              <a:t>biodegradowalnych</a:t>
            </a:r>
            <a:r>
              <a:rPr lang="pl-PL" dirty="0">
                <a:latin typeface="+mn-lt"/>
              </a:rPr>
              <a:t> polimerów</a:t>
            </a:r>
          </a:p>
          <a:p>
            <a:pPr algn="r">
              <a:defRPr/>
            </a:pPr>
            <a:endParaRPr lang="pl-PL" dirty="0">
              <a:latin typeface="+mn-lt"/>
            </a:endParaRPr>
          </a:p>
          <a:p>
            <a:pPr algn="just">
              <a:defRPr/>
            </a:pPr>
            <a:r>
              <a:rPr lang="pl-PL" dirty="0">
                <a:latin typeface="+mn-lt"/>
              </a:rPr>
              <a:t>(SRI Consulting, Raport 2010)</a:t>
            </a:r>
          </a:p>
        </p:txBody>
      </p:sp>
      <p:sp>
        <p:nvSpPr>
          <p:cNvPr id="9" name="Rectangle 4"/>
          <p:cNvSpPr>
            <a:spLocks noGrp="1"/>
          </p:cNvSpPr>
          <p:nvPr>
            <p:ph type="title"/>
          </p:nvPr>
        </p:nvSpPr>
        <p:spPr>
          <a:xfrm>
            <a:off x="1571625" y="642938"/>
            <a:ext cx="5786438" cy="642937"/>
          </a:xfr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txBody>
          <a:bodyPr/>
          <a:lstStyle/>
          <a:p>
            <a:pPr eaLnBrk="1" hangingPunct="1">
              <a:defRPr/>
            </a:pPr>
            <a:r>
              <a:rPr lang="pl-PL" sz="3600" b="1" i="1" dirty="0" smtClean="0">
                <a:solidFill>
                  <a:srgbClr val="283214"/>
                </a:solidFill>
                <a:ea typeface="Gungsuh" pitchFamily="18" charset="-127"/>
              </a:rPr>
              <a:t>Polimery </a:t>
            </a:r>
            <a:r>
              <a:rPr lang="pl-PL" sz="3600" b="1" i="1" dirty="0" err="1" smtClean="0">
                <a:solidFill>
                  <a:srgbClr val="283214"/>
                </a:solidFill>
                <a:ea typeface="Gungsuh" pitchFamily="18" charset="-127"/>
              </a:rPr>
              <a:t>biodegradowalne</a:t>
            </a:r>
            <a:r>
              <a:rPr lang="pl-PL" sz="3600" b="1" i="1" dirty="0" smtClean="0">
                <a:solidFill>
                  <a:srgbClr val="283214"/>
                </a:solidFill>
                <a:ea typeface="Gungsuh" pitchFamily="18" charset="-127"/>
              </a:rPr>
              <a:t> </a:t>
            </a: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5" cstate="email"/>
          <a:srcRect b="-3459"/>
          <a:stretch>
            <a:fillRect/>
          </a:stretch>
        </p:blipFill>
        <p:spPr bwMode="auto">
          <a:xfrm>
            <a:off x="4857750" y="6215063"/>
            <a:ext cx="1143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500063" y="4214813"/>
            <a:ext cx="7215187" cy="2586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i="1" dirty="0">
                <a:latin typeface="+mn-lt"/>
              </a:rPr>
              <a:t>USA</a:t>
            </a:r>
            <a:r>
              <a:rPr lang="pl-PL" dirty="0">
                <a:latin typeface="+mn-lt"/>
              </a:rPr>
              <a:t/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przewiduje się: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</a:rPr>
              <a:t> wzrost popytu na polimery </a:t>
            </a:r>
            <a:r>
              <a:rPr lang="pl-PL" dirty="0" err="1">
                <a:latin typeface="+mn-lt"/>
              </a:rPr>
              <a:t>biodegradowalne</a:t>
            </a:r>
            <a:r>
              <a:rPr lang="pl-PL" dirty="0">
                <a:latin typeface="+mn-lt"/>
              </a:rPr>
              <a:t> o 16,6% rocznie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</a:rPr>
              <a:t> 20% wzrost popytu na materiały bazujące na </a:t>
            </a:r>
            <a:r>
              <a:rPr lang="pl-PL" dirty="0" err="1">
                <a:latin typeface="+mn-lt"/>
              </a:rPr>
              <a:t>polikwasie</a:t>
            </a:r>
            <a:r>
              <a:rPr lang="pl-PL" dirty="0">
                <a:latin typeface="+mn-lt"/>
              </a:rPr>
              <a:t> mlekowym (PLA), które obecnie stanowią około 70% polimerów </a:t>
            </a:r>
            <a:r>
              <a:rPr lang="pl-PL" dirty="0" err="1">
                <a:latin typeface="+mn-lt"/>
              </a:rPr>
              <a:t>biodegradowalnych</a:t>
            </a:r>
            <a:endParaRPr lang="pl-PL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</a:rPr>
              <a:t> dynamiczny ponad 100% wzrost popytu na </a:t>
            </a:r>
            <a:r>
              <a:rPr lang="pl-PL" dirty="0" err="1">
                <a:latin typeface="+mn-lt"/>
              </a:rPr>
              <a:t>polihydroksyalkaniany</a:t>
            </a:r>
            <a:r>
              <a:rPr lang="pl-PL" dirty="0">
                <a:latin typeface="+mn-lt"/>
              </a:rPr>
              <a:t> (PHA)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</a:rPr>
              <a:t> wzrost popytu na żywice bazujące na krochmalu</a:t>
            </a:r>
            <a:br>
              <a:rPr lang="pl-PL" dirty="0">
                <a:latin typeface="+mn-lt"/>
              </a:rPr>
            </a:br>
            <a:endParaRPr lang="pl-PL" dirty="0">
              <a:latin typeface="+mn-lt"/>
            </a:endParaRPr>
          </a:p>
          <a:p>
            <a:pPr algn="just">
              <a:defRPr/>
            </a:pPr>
            <a:r>
              <a:rPr lang="pl-PL" dirty="0">
                <a:latin typeface="+mn-lt"/>
              </a:rPr>
              <a:t>(</a:t>
            </a:r>
            <a:r>
              <a:rPr lang="pl-PL" dirty="0" err="1">
                <a:latin typeface="+mn-lt"/>
              </a:rPr>
              <a:t>Freedonia</a:t>
            </a:r>
            <a:r>
              <a:rPr lang="pl-PL" dirty="0">
                <a:latin typeface="+mn-lt"/>
              </a:rPr>
              <a:t> Raport „</a:t>
            </a:r>
            <a:r>
              <a:rPr lang="pl-PL" dirty="0" err="1">
                <a:latin typeface="+mn-lt"/>
              </a:rPr>
              <a:t>Degradable</a:t>
            </a:r>
            <a:r>
              <a:rPr lang="pl-PL" dirty="0">
                <a:latin typeface="+mn-lt"/>
              </a:rPr>
              <a:t> plastics”)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611188" y="1037506"/>
            <a:ext cx="3317875" cy="10096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00113" y="1124744"/>
            <a:ext cx="6048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/>
              <a:t>Poli (</a:t>
            </a:r>
            <a:r>
              <a:rPr lang="el-GR" b="1" dirty="0"/>
              <a:t>α</a:t>
            </a:r>
            <a:r>
              <a:rPr lang="pl-PL" b="1" dirty="0"/>
              <a:t>-hydroksykwasy)</a:t>
            </a:r>
          </a:p>
          <a:p>
            <a:pPr>
              <a:spcBef>
                <a:spcPct val="50000"/>
              </a:spcBef>
            </a:pPr>
            <a:r>
              <a:rPr lang="pl-PL" dirty="0"/>
              <a:t>– [– O – CH</a:t>
            </a:r>
            <a:r>
              <a:rPr lang="pl-PL" i="1" dirty="0"/>
              <a:t>R</a:t>
            </a:r>
            <a:r>
              <a:rPr lang="pl-PL" dirty="0"/>
              <a:t> – CO – ]</a:t>
            </a:r>
            <a:r>
              <a:rPr lang="pl-PL" baseline="-25000" dirty="0"/>
              <a:t>n</a:t>
            </a:r>
            <a:r>
              <a:rPr lang="pl-PL" dirty="0"/>
              <a:t> –</a:t>
            </a:r>
          </a:p>
          <a:p>
            <a:pPr>
              <a:spcBef>
                <a:spcPct val="50000"/>
              </a:spcBef>
            </a:pPr>
            <a:endParaRPr lang="pl-PL" dirty="0"/>
          </a:p>
          <a:p>
            <a:pPr>
              <a:spcBef>
                <a:spcPct val="50000"/>
              </a:spcBef>
            </a:pPr>
            <a:endParaRPr lang="pl-PL" dirty="0"/>
          </a:p>
          <a:p>
            <a:pPr>
              <a:spcBef>
                <a:spcPct val="50000"/>
              </a:spcBef>
            </a:pPr>
            <a:r>
              <a:rPr lang="pl-PL" sz="2400" b="1" dirty="0" err="1">
                <a:solidFill>
                  <a:schemeClr val="accent3">
                    <a:lumMod val="50000"/>
                  </a:schemeClr>
                </a:solidFill>
              </a:rPr>
              <a:t>Poliglikolid</a:t>
            </a:r>
            <a:r>
              <a:rPr lang="pl-PL" sz="2400" dirty="0"/>
              <a:t> (</a:t>
            </a:r>
            <a:r>
              <a:rPr lang="pl-PL" sz="2400" dirty="0" err="1"/>
              <a:t>polikwas</a:t>
            </a:r>
            <a:r>
              <a:rPr lang="pl-PL" sz="2400" dirty="0"/>
              <a:t> glikolowy) – </a:t>
            </a:r>
            <a:r>
              <a:rPr lang="pl-PL" sz="2400" b="1" dirty="0">
                <a:solidFill>
                  <a:srgbClr val="C00000"/>
                </a:solidFill>
              </a:rPr>
              <a:t>PGA</a:t>
            </a:r>
          </a:p>
          <a:p>
            <a:pPr>
              <a:spcBef>
                <a:spcPct val="50000"/>
              </a:spcBef>
            </a:pPr>
            <a:r>
              <a:rPr lang="pl-PL" dirty="0"/>
              <a:t>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57250" y="4576763"/>
            <a:ext cx="2957513" cy="923925"/>
            <a:chOff x="810" y="3105"/>
            <a:chExt cx="1863" cy="582"/>
          </a:xfrm>
        </p:grpSpPr>
        <p:sp>
          <p:nvSpPr>
            <p:cNvPr id="14344" name="Rectangle 6"/>
            <p:cNvSpPr>
              <a:spLocks noChangeArrowheads="1"/>
            </p:cNvSpPr>
            <p:nvPr/>
          </p:nvSpPr>
          <p:spPr bwMode="auto">
            <a:xfrm>
              <a:off x="810" y="3105"/>
              <a:ext cx="186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/>
                <a:t>                         O</a:t>
              </a:r>
            </a:p>
            <a:p>
              <a:endParaRPr lang="pl-PL"/>
            </a:p>
            <a:p>
              <a:r>
                <a:rPr lang="pl-PL"/>
                <a:t>– [– O – CH</a:t>
              </a:r>
              <a:r>
                <a:rPr lang="pl-PL" baseline="-25000"/>
                <a:t>2</a:t>
              </a:r>
              <a:r>
                <a:rPr lang="pl-PL"/>
                <a:t> – C – ]</a:t>
              </a:r>
              <a:r>
                <a:rPr lang="pl-PL" baseline="-25000"/>
                <a:t>n</a:t>
              </a:r>
              <a:r>
                <a:rPr lang="pl-PL"/>
                <a:t> –       </a:t>
              </a:r>
            </a:p>
          </p:txBody>
        </p:sp>
        <p:sp>
          <p:nvSpPr>
            <p:cNvPr id="14345" name="Line 7"/>
            <p:cNvSpPr>
              <a:spLocks noChangeShapeType="1"/>
            </p:cNvSpPr>
            <p:nvPr/>
          </p:nvSpPr>
          <p:spPr bwMode="auto">
            <a:xfrm>
              <a:off x="1917" y="3334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4572000" y="5072063"/>
            <a:ext cx="151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dla </a:t>
            </a:r>
            <a:r>
              <a:rPr lang="pl-PL" i="1" dirty="0"/>
              <a:t>R </a:t>
            </a:r>
            <a:r>
              <a:rPr lang="pl-PL" dirty="0"/>
              <a:t>= H</a:t>
            </a:r>
          </a:p>
        </p:txBody>
      </p:sp>
      <p:sp>
        <p:nvSpPr>
          <p:cNvPr id="9" name="Prostokąt 8"/>
          <p:cNvSpPr/>
          <p:nvPr/>
        </p:nvSpPr>
        <p:spPr>
          <a:xfrm>
            <a:off x="571500" y="332656"/>
            <a:ext cx="59959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3200" b="1" dirty="0">
                <a:solidFill>
                  <a:schemeClr val="accent3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Poliestry alifatyczne</a:t>
            </a:r>
            <a:endParaRPr lang="pl-PL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55576" y="620688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 i="1" u="sng" dirty="0" err="1">
                <a:solidFill>
                  <a:schemeClr val="accent3">
                    <a:lumMod val="50000"/>
                  </a:schemeClr>
                </a:solidFill>
              </a:rPr>
              <a:t>Polilaktyd</a:t>
            </a:r>
            <a:r>
              <a:rPr lang="pl-PL" sz="2000" dirty="0"/>
              <a:t> (</a:t>
            </a:r>
            <a:r>
              <a:rPr lang="pl-PL" sz="2000" dirty="0" err="1"/>
              <a:t>polikwas</a:t>
            </a:r>
            <a:r>
              <a:rPr lang="pl-PL" sz="2000" dirty="0"/>
              <a:t> mlekowy) – </a:t>
            </a:r>
            <a:r>
              <a:rPr lang="pl-PL" sz="2000" b="1" dirty="0">
                <a:solidFill>
                  <a:srgbClr val="C00000"/>
                </a:solidFill>
              </a:rPr>
              <a:t>PLA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5988" y="1700808"/>
            <a:ext cx="2962275" cy="1477963"/>
            <a:chOff x="703" y="1979"/>
            <a:chExt cx="1866" cy="931"/>
          </a:xfrm>
        </p:grpSpPr>
        <p:sp>
          <p:nvSpPr>
            <p:cNvPr id="15380" name="Rectangle 4"/>
            <p:cNvSpPr>
              <a:spLocks noChangeArrowheads="1"/>
            </p:cNvSpPr>
            <p:nvPr/>
          </p:nvSpPr>
          <p:spPr bwMode="auto">
            <a:xfrm>
              <a:off x="703" y="1979"/>
              <a:ext cx="1866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/>
                <a:t>               H      </a:t>
              </a:r>
              <a:r>
                <a:rPr lang="pl-PL" sz="800"/>
                <a:t> </a:t>
              </a:r>
              <a:r>
                <a:rPr lang="pl-PL"/>
                <a:t>O</a:t>
              </a:r>
            </a:p>
            <a:p>
              <a:endParaRPr lang="pl-PL"/>
            </a:p>
            <a:p>
              <a:r>
                <a:rPr lang="pl-PL"/>
                <a:t>– [– O  –  C  –  C – ]</a:t>
              </a:r>
              <a:r>
                <a:rPr lang="pl-PL" baseline="-25000"/>
                <a:t>n</a:t>
              </a:r>
              <a:r>
                <a:rPr lang="pl-PL"/>
                <a:t> –       </a:t>
              </a:r>
            </a:p>
            <a:p>
              <a:endParaRPr lang="pl-PL"/>
            </a:p>
            <a:p>
              <a:r>
                <a:rPr lang="pl-PL"/>
                <a:t>              CH</a:t>
              </a:r>
              <a:r>
                <a:rPr lang="pl-PL" baseline="-25000"/>
                <a:t>3</a:t>
              </a:r>
              <a:r>
                <a:rPr lang="pl-PL"/>
                <a:t>    </a:t>
              </a:r>
            </a:p>
          </p:txBody>
        </p:sp>
        <p:sp>
          <p:nvSpPr>
            <p:cNvPr id="15381" name="Line 5"/>
            <p:cNvSpPr>
              <a:spLocks noChangeShapeType="1"/>
            </p:cNvSpPr>
            <p:nvPr/>
          </p:nvSpPr>
          <p:spPr bwMode="auto">
            <a:xfrm>
              <a:off x="1431" y="220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382" name="Line 6"/>
            <p:cNvSpPr>
              <a:spLocks noChangeShapeType="1"/>
            </p:cNvSpPr>
            <p:nvPr/>
          </p:nvSpPr>
          <p:spPr bwMode="auto">
            <a:xfrm>
              <a:off x="1431" y="256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383" name="Line 7"/>
            <p:cNvSpPr>
              <a:spLocks noChangeShapeType="1"/>
            </p:cNvSpPr>
            <p:nvPr/>
          </p:nvSpPr>
          <p:spPr bwMode="auto">
            <a:xfrm>
              <a:off x="1746" y="220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384" name="Line 8"/>
            <p:cNvSpPr>
              <a:spLocks noChangeShapeType="1"/>
            </p:cNvSpPr>
            <p:nvPr/>
          </p:nvSpPr>
          <p:spPr bwMode="auto">
            <a:xfrm>
              <a:off x="1791" y="220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786313" y="1723033"/>
            <a:ext cx="2568575" cy="1477963"/>
            <a:chOff x="1286" y="1975"/>
            <a:chExt cx="1618" cy="931"/>
          </a:xfrm>
        </p:grpSpPr>
        <p:sp>
          <p:nvSpPr>
            <p:cNvPr id="15375" name="Rectangle 10"/>
            <p:cNvSpPr>
              <a:spLocks noChangeArrowheads="1"/>
            </p:cNvSpPr>
            <p:nvPr/>
          </p:nvSpPr>
          <p:spPr bwMode="auto">
            <a:xfrm>
              <a:off x="1286" y="1975"/>
              <a:ext cx="1618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/>
                <a:t>              CH</a:t>
              </a:r>
              <a:r>
                <a:rPr lang="pl-PL" baseline="-25000"/>
                <a:t>3</a:t>
              </a:r>
              <a:r>
                <a:rPr lang="pl-PL"/>
                <a:t>   </a:t>
              </a:r>
              <a:r>
                <a:rPr lang="pl-PL" sz="800"/>
                <a:t> </a:t>
              </a:r>
              <a:r>
                <a:rPr lang="pl-PL"/>
                <a:t>O</a:t>
              </a:r>
            </a:p>
            <a:p>
              <a:endParaRPr lang="pl-PL"/>
            </a:p>
            <a:p>
              <a:r>
                <a:rPr lang="pl-PL"/>
                <a:t>– [– O  –  C  –  C – ]</a:t>
              </a:r>
              <a:r>
                <a:rPr lang="pl-PL" baseline="-25000"/>
                <a:t>n</a:t>
              </a:r>
              <a:r>
                <a:rPr lang="pl-PL"/>
                <a:t> –       </a:t>
              </a:r>
            </a:p>
            <a:p>
              <a:endParaRPr lang="pl-PL"/>
            </a:p>
            <a:p>
              <a:r>
                <a:rPr lang="pl-PL"/>
                <a:t>                H    </a:t>
              </a:r>
            </a:p>
          </p:txBody>
        </p:sp>
        <p:sp>
          <p:nvSpPr>
            <p:cNvPr id="15376" name="Line 11"/>
            <p:cNvSpPr>
              <a:spLocks noChangeShapeType="1"/>
            </p:cNvSpPr>
            <p:nvPr/>
          </p:nvSpPr>
          <p:spPr bwMode="auto">
            <a:xfrm>
              <a:off x="2006" y="220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377" name="Line 12"/>
            <p:cNvSpPr>
              <a:spLocks noChangeShapeType="1"/>
            </p:cNvSpPr>
            <p:nvPr/>
          </p:nvSpPr>
          <p:spPr bwMode="auto">
            <a:xfrm>
              <a:off x="2006" y="256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378" name="Line 13"/>
            <p:cNvSpPr>
              <a:spLocks noChangeShapeType="1"/>
            </p:cNvSpPr>
            <p:nvPr/>
          </p:nvSpPr>
          <p:spPr bwMode="auto">
            <a:xfrm>
              <a:off x="2321" y="220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5379" name="Line 14"/>
            <p:cNvSpPr>
              <a:spLocks noChangeShapeType="1"/>
            </p:cNvSpPr>
            <p:nvPr/>
          </p:nvSpPr>
          <p:spPr bwMode="auto">
            <a:xfrm>
              <a:off x="2366" y="220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sp>
        <p:nvSpPr>
          <p:cNvPr id="15365" name="Text Box 15"/>
          <p:cNvSpPr txBox="1">
            <a:spLocks noChangeArrowheads="1"/>
          </p:cNvSpPr>
          <p:nvPr/>
        </p:nvSpPr>
        <p:spPr bwMode="auto">
          <a:xfrm>
            <a:off x="1000125" y="3629621"/>
            <a:ext cx="3571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i="1"/>
              <a:t>PLLA poli(L-laktyd)</a:t>
            </a:r>
          </a:p>
        </p:txBody>
      </p:sp>
      <p:sp>
        <p:nvSpPr>
          <p:cNvPr id="15366" name="Text Box 16"/>
          <p:cNvSpPr txBox="1">
            <a:spLocks noChangeArrowheads="1"/>
          </p:cNvSpPr>
          <p:nvPr/>
        </p:nvSpPr>
        <p:spPr bwMode="auto">
          <a:xfrm>
            <a:off x="5000625" y="3616921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i="1"/>
              <a:t>PDLA poli(D-laktyd)</a:t>
            </a:r>
          </a:p>
        </p:txBody>
      </p:sp>
      <p:sp>
        <p:nvSpPr>
          <p:cNvPr id="15367" name="Text Box 17"/>
          <p:cNvSpPr txBox="1">
            <a:spLocks noChangeArrowheads="1"/>
          </p:cNvSpPr>
          <p:nvPr/>
        </p:nvSpPr>
        <p:spPr bwMode="auto">
          <a:xfrm>
            <a:off x="6372200" y="692696"/>
            <a:ext cx="180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dla </a:t>
            </a:r>
            <a:r>
              <a:rPr lang="pl-PL" i="1" dirty="0"/>
              <a:t>R </a:t>
            </a:r>
            <a:r>
              <a:rPr lang="pl-PL" dirty="0"/>
              <a:t>= CH</a:t>
            </a:r>
            <a:r>
              <a:rPr lang="pl-PL" baseline="-25000" dirty="0"/>
              <a:t>3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357188" y="404664"/>
            <a:ext cx="8358187" cy="3888432"/>
          </a:xfrm>
          <a:prstGeom prst="roundRect">
            <a:avLst/>
          </a:prstGeom>
          <a:noFill/>
          <a:ln w="9525"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5" name="Symbol zastępczy numeru slajdu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509120"/>
            <a:ext cx="815404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Mechanizm rozkładu </a:t>
            </a:r>
            <a:r>
              <a:rPr lang="pl-PL" sz="3200" dirty="0" err="1" smtClean="0"/>
              <a:t>polikwasu</a:t>
            </a:r>
            <a:r>
              <a:rPr lang="pl-PL" sz="3200" dirty="0" smtClean="0"/>
              <a:t> mlekowego </a:t>
            </a:r>
            <a:br>
              <a:rPr lang="pl-PL" sz="3200" dirty="0" smtClean="0"/>
            </a:br>
            <a:r>
              <a:rPr lang="pl-PL" sz="3200" dirty="0" smtClean="0"/>
              <a:t>w środowisku biologicznym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1188" y="2078038"/>
            <a:ext cx="2403475" cy="1927225"/>
            <a:chOff x="459" y="1797"/>
            <a:chExt cx="1514" cy="1214"/>
          </a:xfrm>
        </p:grpSpPr>
        <p:sp>
          <p:nvSpPr>
            <p:cNvPr id="16402" name="Rectangle 4"/>
            <p:cNvSpPr>
              <a:spLocks noChangeArrowheads="1"/>
            </p:cNvSpPr>
            <p:nvPr/>
          </p:nvSpPr>
          <p:spPr bwMode="auto">
            <a:xfrm>
              <a:off x="459" y="1797"/>
              <a:ext cx="1514" cy="12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/>
                <a:t>          CH</a:t>
              </a:r>
              <a:r>
                <a:rPr lang="pl-PL" baseline="-25000"/>
                <a:t>3</a:t>
              </a:r>
              <a:r>
                <a:rPr lang="pl-PL"/>
                <a:t> O</a:t>
              </a:r>
            </a:p>
            <a:p>
              <a:endParaRPr lang="pl-PL"/>
            </a:p>
            <a:p>
              <a:r>
                <a:rPr lang="pl-PL"/>
                <a:t>[– O – C – C – ]</a:t>
              </a:r>
              <a:r>
                <a:rPr lang="pl-PL" baseline="-25000"/>
                <a:t>n</a:t>
              </a:r>
              <a:endParaRPr lang="pl-PL"/>
            </a:p>
            <a:p>
              <a:r>
                <a:rPr lang="pl-PL"/>
                <a:t>     </a:t>
              </a:r>
            </a:p>
            <a:p>
              <a:r>
                <a:rPr lang="pl-PL"/>
                <a:t>           H       </a:t>
              </a:r>
            </a:p>
          </p:txBody>
        </p:sp>
        <p:sp>
          <p:nvSpPr>
            <p:cNvPr id="16403" name="Line 5"/>
            <p:cNvSpPr>
              <a:spLocks noChangeShapeType="1"/>
            </p:cNvSpPr>
            <p:nvPr/>
          </p:nvSpPr>
          <p:spPr bwMode="auto">
            <a:xfrm>
              <a:off x="1019" y="20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404" name="Line 6"/>
            <p:cNvSpPr>
              <a:spLocks noChangeShapeType="1"/>
            </p:cNvSpPr>
            <p:nvPr/>
          </p:nvSpPr>
          <p:spPr bwMode="auto">
            <a:xfrm>
              <a:off x="1019" y="237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405" name="Line 7"/>
            <p:cNvSpPr>
              <a:spLocks noChangeShapeType="1"/>
            </p:cNvSpPr>
            <p:nvPr/>
          </p:nvSpPr>
          <p:spPr bwMode="auto">
            <a:xfrm>
              <a:off x="1289" y="20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406" name="Line 8"/>
            <p:cNvSpPr>
              <a:spLocks noChangeShapeType="1"/>
            </p:cNvSpPr>
            <p:nvPr/>
          </p:nvSpPr>
          <p:spPr bwMode="auto">
            <a:xfrm>
              <a:off x="1244" y="20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3779838" y="2708275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+ H</a:t>
            </a:r>
            <a:r>
              <a:rPr lang="pl-PL" baseline="-25000"/>
              <a:t>2</a:t>
            </a:r>
            <a:r>
              <a:rPr lang="pl-PL"/>
              <a:t>O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84213" y="4508500"/>
            <a:ext cx="2386012" cy="1927225"/>
            <a:chOff x="431" y="2750"/>
            <a:chExt cx="1503" cy="1214"/>
          </a:xfrm>
        </p:grpSpPr>
        <p:sp>
          <p:nvSpPr>
            <p:cNvPr id="16396" name="Rectangle 11"/>
            <p:cNvSpPr>
              <a:spLocks noChangeArrowheads="1"/>
            </p:cNvSpPr>
            <p:nvPr/>
          </p:nvSpPr>
          <p:spPr bwMode="auto">
            <a:xfrm>
              <a:off x="431" y="2750"/>
              <a:ext cx="1503" cy="12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/>
                <a:t>          CH</a:t>
              </a:r>
              <a:r>
                <a:rPr lang="pl-PL" baseline="-25000"/>
                <a:t>3</a:t>
              </a:r>
              <a:r>
                <a:rPr lang="pl-PL"/>
                <a:t>    O</a:t>
              </a:r>
            </a:p>
            <a:p>
              <a:endParaRPr lang="pl-PL"/>
            </a:p>
            <a:p>
              <a:r>
                <a:rPr lang="pl-PL"/>
                <a:t>HO  –  C  –   C </a:t>
              </a:r>
            </a:p>
            <a:p>
              <a:r>
                <a:rPr lang="pl-PL"/>
                <a:t>     </a:t>
              </a:r>
            </a:p>
            <a:p>
              <a:r>
                <a:rPr lang="pl-PL"/>
                <a:t>            H     OH </a:t>
              </a:r>
            </a:p>
          </p:txBody>
        </p:sp>
        <p:sp>
          <p:nvSpPr>
            <p:cNvPr id="16397" name="Line 12"/>
            <p:cNvSpPr>
              <a:spLocks noChangeShapeType="1"/>
            </p:cNvSpPr>
            <p:nvPr/>
          </p:nvSpPr>
          <p:spPr bwMode="auto">
            <a:xfrm>
              <a:off x="990" y="297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398" name="Line 13"/>
            <p:cNvSpPr>
              <a:spLocks noChangeShapeType="1"/>
            </p:cNvSpPr>
            <p:nvPr/>
          </p:nvSpPr>
          <p:spPr bwMode="auto">
            <a:xfrm>
              <a:off x="990" y="3329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399" name="Line 14"/>
            <p:cNvSpPr>
              <a:spLocks noChangeShapeType="1"/>
            </p:cNvSpPr>
            <p:nvPr/>
          </p:nvSpPr>
          <p:spPr bwMode="auto">
            <a:xfrm>
              <a:off x="1350" y="297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400" name="Line 15"/>
            <p:cNvSpPr>
              <a:spLocks noChangeShapeType="1"/>
            </p:cNvSpPr>
            <p:nvPr/>
          </p:nvSpPr>
          <p:spPr bwMode="auto">
            <a:xfrm>
              <a:off x="1395" y="297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6401" name="Line 16"/>
            <p:cNvSpPr>
              <a:spLocks noChangeShapeType="1"/>
            </p:cNvSpPr>
            <p:nvPr/>
          </p:nvSpPr>
          <p:spPr bwMode="auto">
            <a:xfrm>
              <a:off x="1395" y="33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sp>
        <p:nvSpPr>
          <p:cNvPr id="16390" name="Line 17"/>
          <p:cNvSpPr>
            <a:spLocks noChangeShapeType="1"/>
          </p:cNvSpPr>
          <p:nvPr/>
        </p:nvSpPr>
        <p:spPr bwMode="auto">
          <a:xfrm>
            <a:off x="1763713" y="4076700"/>
            <a:ext cx="0" cy="431800"/>
          </a:xfrm>
          <a:prstGeom prst="line">
            <a:avLst/>
          </a:prstGeom>
          <a:noFill/>
          <a:ln w="22225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6391" name="Line 18"/>
          <p:cNvSpPr>
            <a:spLocks noChangeShapeType="1"/>
          </p:cNvSpPr>
          <p:nvPr/>
        </p:nvSpPr>
        <p:spPr bwMode="auto">
          <a:xfrm>
            <a:off x="3492500" y="5805488"/>
            <a:ext cx="1511300" cy="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6392" name="Text Box 19"/>
          <p:cNvSpPr txBox="1">
            <a:spLocks noChangeArrowheads="1"/>
          </p:cNvSpPr>
          <p:nvPr/>
        </p:nvSpPr>
        <p:spPr bwMode="auto">
          <a:xfrm>
            <a:off x="3348038" y="5229225"/>
            <a:ext cx="1716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Cykl Krebsa</a:t>
            </a:r>
          </a:p>
        </p:txBody>
      </p:sp>
      <p:sp>
        <p:nvSpPr>
          <p:cNvPr id="16393" name="Text Box 20"/>
          <p:cNvSpPr txBox="1">
            <a:spLocks noChangeArrowheads="1"/>
          </p:cNvSpPr>
          <p:nvPr/>
        </p:nvSpPr>
        <p:spPr bwMode="auto">
          <a:xfrm>
            <a:off x="5632450" y="5464175"/>
            <a:ext cx="167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CO</a:t>
            </a:r>
            <a:r>
              <a:rPr lang="pl-PL" baseline="-25000"/>
              <a:t>2</a:t>
            </a:r>
            <a:r>
              <a:rPr lang="pl-PL"/>
              <a:t> + H</a:t>
            </a:r>
            <a:r>
              <a:rPr lang="pl-PL" baseline="-25000"/>
              <a:t>2</a:t>
            </a:r>
            <a:r>
              <a:rPr lang="pl-PL"/>
              <a:t>O</a:t>
            </a:r>
          </a:p>
        </p:txBody>
      </p:sp>
      <p:sp>
        <p:nvSpPr>
          <p:cNvPr id="16394" name="Text Box 21"/>
          <p:cNvSpPr txBox="1">
            <a:spLocks noChangeArrowheads="1"/>
          </p:cNvSpPr>
          <p:nvPr/>
        </p:nvSpPr>
        <p:spPr bwMode="auto">
          <a:xfrm>
            <a:off x="3492500" y="2060575"/>
            <a:ext cx="237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>
                <a:solidFill>
                  <a:srgbClr val="C00000"/>
                </a:solidFill>
              </a:rPr>
              <a:t>POLIKWAS MLEKOWY</a:t>
            </a:r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1116013" y="6553200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>
                <a:solidFill>
                  <a:srgbClr val="C00000"/>
                </a:solidFill>
              </a:rPr>
              <a:t>KWAS MLEKOWY</a:t>
            </a: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Kopolimery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048000" y="2209800"/>
            <a:ext cx="440857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/>
              <a:t>               CH</a:t>
            </a:r>
            <a:r>
              <a:rPr lang="pl-PL" baseline="-25000" dirty="0"/>
              <a:t>3</a:t>
            </a:r>
            <a:r>
              <a:rPr lang="pl-PL" dirty="0"/>
              <a:t> O                     H    O</a:t>
            </a:r>
          </a:p>
          <a:p>
            <a:endParaRPr lang="pl-PL" dirty="0"/>
          </a:p>
          <a:p>
            <a:r>
              <a:rPr lang="pl-PL" dirty="0"/>
              <a:t>- [ - O  –  C – </a:t>
            </a:r>
            <a:r>
              <a:rPr lang="pl-PL" dirty="0" err="1"/>
              <a:t>C</a:t>
            </a:r>
            <a:r>
              <a:rPr lang="pl-PL" dirty="0"/>
              <a:t> - ]</a:t>
            </a:r>
            <a:r>
              <a:rPr lang="pl-PL" baseline="-25000" dirty="0"/>
              <a:t>m  </a:t>
            </a:r>
            <a:r>
              <a:rPr lang="pl-PL" dirty="0"/>
              <a:t>- [ -  O – C – </a:t>
            </a:r>
            <a:r>
              <a:rPr lang="pl-PL" dirty="0" err="1"/>
              <a:t>C</a:t>
            </a:r>
            <a:r>
              <a:rPr lang="pl-PL" dirty="0"/>
              <a:t> - </a:t>
            </a:r>
            <a:r>
              <a:rPr lang="pl-PL" dirty="0" smtClean="0"/>
              <a:t>]</a:t>
            </a:r>
            <a:r>
              <a:rPr lang="pl-PL" baseline="-25000" dirty="0" smtClean="0"/>
              <a:t>n</a:t>
            </a:r>
            <a:r>
              <a:rPr lang="pl-PL" dirty="0" smtClean="0"/>
              <a:t>     </a:t>
            </a:r>
            <a:endParaRPr lang="pl-PL" dirty="0"/>
          </a:p>
          <a:p>
            <a:endParaRPr lang="pl-PL" dirty="0"/>
          </a:p>
          <a:p>
            <a:r>
              <a:rPr lang="pl-PL" dirty="0"/>
              <a:t>                H                          CH</a:t>
            </a:r>
            <a:r>
              <a:rPr lang="pl-PL" baseline="-25000" dirty="0"/>
              <a:t>3</a:t>
            </a:r>
            <a:endParaRPr lang="pl-PL" dirty="0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4559300" y="3433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4643438" y="257174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>
            <a:off x="4572000" y="257174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4214810" y="257174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6143636" y="314324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6143636" y="257174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6572264" y="257174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>
            <a:off x="6643702" y="257174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l-PL"/>
          </a:p>
        </p:txBody>
      </p:sp>
      <p:sp>
        <p:nvSpPr>
          <p:cNvPr id="18444" name="Text Box 14"/>
          <p:cNvSpPr txBox="1">
            <a:spLocks noChangeArrowheads="1"/>
          </p:cNvSpPr>
          <p:nvPr/>
        </p:nvSpPr>
        <p:spPr bwMode="auto">
          <a:xfrm>
            <a:off x="304800" y="2362200"/>
            <a:ext cx="2362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PDLLA </a:t>
            </a:r>
          </a:p>
          <a:p>
            <a:pPr>
              <a:spcBef>
                <a:spcPct val="50000"/>
              </a:spcBef>
            </a:pPr>
            <a:r>
              <a:rPr lang="pl-PL"/>
              <a:t>poli(DL-laktyd)</a:t>
            </a:r>
          </a:p>
        </p:txBody>
      </p:sp>
      <p:sp>
        <p:nvSpPr>
          <p:cNvPr id="18445" name="Text Box 15"/>
          <p:cNvSpPr txBox="1">
            <a:spLocks noChangeArrowheads="1"/>
          </p:cNvSpPr>
          <p:nvPr/>
        </p:nvSpPr>
        <p:spPr bwMode="auto">
          <a:xfrm>
            <a:off x="304800" y="5029200"/>
            <a:ext cx="3276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P(LLA-GA) </a:t>
            </a:r>
          </a:p>
          <a:p>
            <a:pPr>
              <a:spcBef>
                <a:spcPct val="50000"/>
              </a:spcBef>
            </a:pPr>
            <a:r>
              <a:rPr lang="pl-PL"/>
              <a:t>poli(L-laktyd-glikolid)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14678" y="4643448"/>
            <a:ext cx="4344988" cy="1477963"/>
            <a:chOff x="2064" y="2928"/>
            <a:chExt cx="2737" cy="931"/>
          </a:xfrm>
        </p:grpSpPr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2064" y="2928"/>
              <a:ext cx="2737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dirty="0"/>
                <a:t>               H     O                    H    O</a:t>
              </a:r>
            </a:p>
            <a:p>
              <a:endParaRPr lang="pl-PL" dirty="0"/>
            </a:p>
            <a:p>
              <a:r>
                <a:rPr lang="pl-PL" dirty="0"/>
                <a:t>- [ - O  –  C – </a:t>
              </a:r>
              <a:r>
                <a:rPr lang="pl-PL" dirty="0" err="1"/>
                <a:t>C</a:t>
              </a:r>
              <a:r>
                <a:rPr lang="pl-PL" dirty="0"/>
                <a:t> - ]</a:t>
              </a:r>
              <a:r>
                <a:rPr lang="pl-PL" baseline="-25000" dirty="0"/>
                <a:t>m  </a:t>
              </a:r>
              <a:r>
                <a:rPr lang="pl-PL" dirty="0"/>
                <a:t>- [ - O – C – </a:t>
              </a:r>
              <a:r>
                <a:rPr lang="pl-PL" dirty="0" err="1"/>
                <a:t>C</a:t>
              </a:r>
              <a:r>
                <a:rPr lang="pl-PL" dirty="0"/>
                <a:t> - </a:t>
              </a:r>
              <a:r>
                <a:rPr lang="pl-PL" dirty="0" smtClean="0"/>
                <a:t>]</a:t>
              </a:r>
              <a:r>
                <a:rPr lang="pl-PL" baseline="-25000" dirty="0" smtClean="0"/>
                <a:t>n</a:t>
              </a:r>
              <a:r>
                <a:rPr lang="pl-PL" dirty="0" smtClean="0"/>
                <a:t>     </a:t>
              </a:r>
              <a:endParaRPr lang="pl-PL" dirty="0"/>
            </a:p>
            <a:p>
              <a:endParaRPr lang="pl-PL" dirty="0"/>
            </a:p>
            <a:p>
              <a:r>
                <a:rPr lang="pl-PL" dirty="0"/>
                <a:t>              CH</a:t>
              </a:r>
              <a:r>
                <a:rPr lang="pl-PL" baseline="-25000" dirty="0"/>
                <a:t>3</a:t>
              </a:r>
              <a:r>
                <a:rPr lang="pl-PL" dirty="0"/>
                <a:t>                         H</a:t>
              </a:r>
            </a:p>
          </p:txBody>
        </p:sp>
        <p:sp>
          <p:nvSpPr>
            <p:cNvPr id="18448" name="Line 18"/>
            <p:cNvSpPr>
              <a:spLocks noChangeShapeType="1"/>
            </p:cNvSpPr>
            <p:nvPr/>
          </p:nvSpPr>
          <p:spPr bwMode="auto">
            <a:xfrm>
              <a:off x="2784" y="351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49" name="Line 19"/>
            <p:cNvSpPr>
              <a:spLocks noChangeShapeType="1"/>
            </p:cNvSpPr>
            <p:nvPr/>
          </p:nvSpPr>
          <p:spPr bwMode="auto">
            <a:xfrm>
              <a:off x="3099" y="31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50" name="Line 20"/>
            <p:cNvSpPr>
              <a:spLocks noChangeShapeType="1"/>
            </p:cNvSpPr>
            <p:nvPr/>
          </p:nvSpPr>
          <p:spPr bwMode="auto">
            <a:xfrm>
              <a:off x="3054" y="31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51" name="Line 21"/>
            <p:cNvSpPr>
              <a:spLocks noChangeShapeType="1"/>
            </p:cNvSpPr>
            <p:nvPr/>
          </p:nvSpPr>
          <p:spPr bwMode="auto">
            <a:xfrm>
              <a:off x="2784" y="31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52" name="Line 22"/>
            <p:cNvSpPr>
              <a:spLocks noChangeShapeType="1"/>
            </p:cNvSpPr>
            <p:nvPr/>
          </p:nvSpPr>
          <p:spPr bwMode="auto">
            <a:xfrm>
              <a:off x="3999" y="351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53" name="Line 23"/>
            <p:cNvSpPr>
              <a:spLocks noChangeShapeType="1"/>
            </p:cNvSpPr>
            <p:nvPr/>
          </p:nvSpPr>
          <p:spPr bwMode="auto">
            <a:xfrm>
              <a:off x="3999" y="31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54" name="Line 24"/>
            <p:cNvSpPr>
              <a:spLocks noChangeShapeType="1"/>
            </p:cNvSpPr>
            <p:nvPr/>
          </p:nvSpPr>
          <p:spPr bwMode="auto">
            <a:xfrm>
              <a:off x="4224" y="31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18455" name="Line 25"/>
            <p:cNvSpPr>
              <a:spLocks noChangeShapeType="1"/>
            </p:cNvSpPr>
            <p:nvPr/>
          </p:nvSpPr>
          <p:spPr bwMode="auto">
            <a:xfrm>
              <a:off x="4269" y="31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sp>
        <p:nvSpPr>
          <p:cNvPr id="24" name="Symbol zastępczy numeru slajd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3315" name="Rectangle 4"/>
          <p:cNvSpPr>
            <a:spLocks noGrp="1"/>
          </p:cNvSpPr>
          <p:nvPr>
            <p:ph type="ctrTitle" idx="4294967295"/>
          </p:nvPr>
        </p:nvSpPr>
        <p:spPr>
          <a:xfrm>
            <a:off x="467544" y="1052736"/>
            <a:ext cx="8178675" cy="321811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pl-PL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Eko-kompozyty (</a:t>
            </a:r>
            <a:r>
              <a:rPr lang="pl-PL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biokompozyty</a:t>
            </a:r>
            <a:r>
              <a:rPr lang="pl-PL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) – </a:t>
            </a:r>
            <a:r>
              <a:rPr lang="pl-PL" sz="3600" i="1" dirty="0" smtClean="0">
                <a:solidFill>
                  <a:srgbClr val="C00000"/>
                </a:solidFill>
                <a:latin typeface="Arial" pitchFamily="34" charset="0"/>
              </a:rPr>
              <a:t/>
            </a:r>
            <a:br>
              <a:rPr lang="pl-PL" sz="3600" i="1" dirty="0" smtClean="0">
                <a:solidFill>
                  <a:srgbClr val="C00000"/>
                </a:solidFill>
                <a:latin typeface="Arial" pitchFamily="34" charset="0"/>
              </a:rPr>
            </a:br>
            <a:r>
              <a:rPr lang="pl-PL" sz="3600" i="1" dirty="0" smtClean="0">
                <a:solidFill>
                  <a:srgbClr val="C00000"/>
                </a:solidFill>
                <a:latin typeface="Arial" pitchFamily="34" charset="0"/>
              </a:rPr>
              <a:t/>
            </a:r>
            <a:br>
              <a:rPr lang="pl-PL" sz="3600" i="1" dirty="0" smtClean="0">
                <a:solidFill>
                  <a:srgbClr val="C00000"/>
                </a:solidFill>
                <a:latin typeface="Arial" pitchFamily="34" charset="0"/>
              </a:rPr>
            </a:br>
            <a:r>
              <a:rPr lang="pl-PL" sz="3600" i="1" dirty="0" smtClean="0">
                <a:latin typeface="Arial" pitchFamily="34" charset="0"/>
              </a:rPr>
              <a:t>przyjazne dla środowiska kompozyty </a:t>
            </a:r>
            <a:br>
              <a:rPr lang="pl-PL" sz="3600" i="1" dirty="0" smtClean="0">
                <a:latin typeface="Arial" pitchFamily="34" charset="0"/>
              </a:rPr>
            </a:br>
            <a:r>
              <a:rPr lang="pl-PL" sz="3600" i="1" dirty="0" smtClean="0">
                <a:latin typeface="Arial" pitchFamily="34" charset="0"/>
              </a:rPr>
              <a:t>z surowców odnawialnych</a:t>
            </a:r>
            <a:br>
              <a:rPr lang="pl-PL" sz="3600" i="1" dirty="0" smtClean="0">
                <a:latin typeface="Arial" pitchFamily="34" charset="0"/>
              </a:rPr>
            </a:br>
            <a:endParaRPr lang="pl-PL" sz="3600" i="1" dirty="0" smtClean="0">
              <a:latin typeface="Arial" pitchFamily="34" charset="0"/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60775" y="4077072"/>
            <a:ext cx="1778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rzałka zakrzywiona w lewo 6"/>
          <p:cNvSpPr/>
          <p:nvPr/>
        </p:nvSpPr>
        <p:spPr>
          <a:xfrm>
            <a:off x="5375275" y="4148510"/>
            <a:ext cx="857250" cy="1714500"/>
          </a:xfrm>
          <a:prstGeom prst="curvedLeftArrow">
            <a:avLst>
              <a:gd name="adj1" fmla="val 25000"/>
              <a:gd name="adj2" fmla="val 50000"/>
              <a:gd name="adj3" fmla="val 42778"/>
            </a:avLst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8" y="4210422"/>
            <a:ext cx="2262187" cy="150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trzałka zakrzywiona w lewo 8"/>
          <p:cNvSpPr/>
          <p:nvPr/>
        </p:nvSpPr>
        <p:spPr>
          <a:xfrm rot="10800000">
            <a:off x="2928938" y="4132635"/>
            <a:ext cx="857250" cy="1714500"/>
          </a:xfrm>
          <a:prstGeom prst="curvedLeftArrow">
            <a:avLst>
              <a:gd name="adj1" fmla="val 25000"/>
              <a:gd name="adj2" fmla="val 50000"/>
              <a:gd name="adj3" fmla="val 42778"/>
            </a:avLst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48438" y="4148510"/>
            <a:ext cx="2276475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8B44-D431-4D12-99B7-C9143665E747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34082"/>
          </a:xfrm>
        </p:spPr>
        <p:txBody>
          <a:bodyPr/>
          <a:lstStyle/>
          <a:p>
            <a:r>
              <a:rPr lang="pl-PL" sz="3200" b="1" i="1" u="sng" dirty="0" smtClean="0">
                <a:solidFill>
                  <a:schemeClr val="accent3">
                    <a:lumMod val="50000"/>
                  </a:schemeClr>
                </a:solidFill>
              </a:rPr>
              <a:t>Skrobia (TPS)</a:t>
            </a:r>
            <a:r>
              <a:rPr lang="pl-PL" sz="3200" i="1" u="sng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3200" dirty="0" smtClean="0"/>
              <a:t>- rola magazynu energii w roślinach 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23528" y="1052736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(C</a:t>
            </a:r>
            <a:r>
              <a:rPr lang="pl-PL" sz="2400" b="1" baseline="-25000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6</a:t>
            </a:r>
            <a:r>
              <a:rPr lang="pl-PL" sz="2400" b="1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H</a:t>
            </a:r>
            <a:r>
              <a:rPr lang="pl-PL" sz="2400" b="1" baseline="-25000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10</a:t>
            </a:r>
            <a:r>
              <a:rPr lang="pl-PL" sz="2400" b="1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O</a:t>
            </a:r>
            <a:r>
              <a:rPr lang="pl-PL" sz="2400" b="1" baseline="-25000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5</a:t>
            </a:r>
            <a:r>
              <a:rPr lang="pl-PL" sz="2400" b="1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)</a:t>
            </a:r>
            <a:r>
              <a:rPr lang="pl-PL" sz="2400" b="1" baseline="-25000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n</a:t>
            </a:r>
            <a:r>
              <a:rPr lang="pl-PL" sz="2400" b="1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 n=300-360</a:t>
            </a:r>
          </a:p>
          <a:p>
            <a:pPr algn="ctr"/>
            <a:endParaRPr lang="pl-PL" sz="2400" b="1" dirty="0" smtClean="0">
              <a:solidFill>
                <a:srgbClr val="000000"/>
              </a:solidFill>
              <a:latin typeface="Times New Roman"/>
              <a:ea typeface="+mj-ea"/>
              <a:cs typeface="+mj-cs"/>
            </a:endParaRPr>
          </a:p>
          <a:p>
            <a:pPr algn="ctr"/>
            <a:r>
              <a:rPr lang="pl-PL" sz="2400" b="1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mery glukozy (amyloza – liniowy polimer, amylopektyna –  rozgałęziony polimer) </a:t>
            </a:r>
            <a:endParaRPr lang="pl-PL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964786">
            <a:off x="6962234" y="1500791"/>
            <a:ext cx="1873996" cy="140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4437112"/>
            <a:ext cx="28670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539552" y="6237312"/>
            <a:ext cx="408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http://www.biodeg.net/biomaterial.html</a:t>
            </a:r>
            <a:endParaRPr lang="pl-P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2924944"/>
            <a:ext cx="42119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539552" y="332656"/>
            <a:ext cx="8229600" cy="351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skrobia termoplastyczna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spieniona skrobia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blendy skrobi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 poliestrami (PCL):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Mater-Bi™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Novamont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Ecostar™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(National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Starch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Bioflex™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Biotech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poli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(alkoholem winylowym):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Novoton™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Chisso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Corp. i Warner Lambert) i 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Mater-Bi™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Novamont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3789040"/>
            <a:ext cx="7488832" cy="296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6912768" cy="936104"/>
          </a:xfrm>
        </p:spPr>
        <p:txBody>
          <a:bodyPr/>
          <a:lstStyle/>
          <a:p>
            <a:r>
              <a:rPr lang="pl-PL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Polihydroksyalkaniany</a:t>
            </a:r>
            <a:r>
              <a:rPr lang="pl-PL" sz="3200" b="1" i="1" dirty="0" smtClean="0">
                <a:solidFill>
                  <a:schemeClr val="accent3">
                    <a:lumMod val="50000"/>
                  </a:schemeClr>
                </a:solidFill>
              </a:rPr>
              <a:t> (PHA)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dirty="0" smtClean="0"/>
              <a:t>– </a:t>
            </a:r>
            <a:r>
              <a:rPr lang="pl-PL" sz="3200" dirty="0" err="1" smtClean="0"/>
              <a:t>biopoliestry</a:t>
            </a:r>
            <a:r>
              <a:rPr lang="pl-PL" sz="3200" dirty="0" smtClean="0"/>
              <a:t> bakteryjne </a:t>
            </a:r>
            <a:br>
              <a:rPr lang="pl-PL" sz="3200" dirty="0" smtClean="0"/>
            </a:br>
            <a:r>
              <a:rPr lang="pl-PL" sz="2800" dirty="0" smtClean="0"/>
              <a:t>(komórkowy zapasowy materiał energetyczny) </a:t>
            </a:r>
            <a:endParaRPr lang="pl-PL" sz="2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79512" y="2132856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solidFill>
                  <a:schemeClr val="accent3">
                    <a:lumMod val="50000"/>
                  </a:schemeClr>
                </a:solidFill>
              </a:rPr>
              <a:t>PHB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– </a:t>
            </a:r>
            <a:r>
              <a:rPr lang="pl-PL" sz="2400" dirty="0" err="1" smtClean="0"/>
              <a:t>polihydroksymaślan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b="1" i="1" dirty="0" smtClean="0">
                <a:solidFill>
                  <a:schemeClr val="accent3">
                    <a:lumMod val="50000"/>
                  </a:schemeClr>
                </a:solidFill>
              </a:rPr>
              <a:t>PHBV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– kopolimer </a:t>
            </a:r>
            <a:r>
              <a:rPr lang="pl-PL" sz="2400" dirty="0" err="1" smtClean="0"/>
              <a:t>polihydroksymaślanu</a:t>
            </a:r>
            <a:r>
              <a:rPr lang="pl-PL" sz="2400" dirty="0" smtClean="0"/>
              <a:t> z </a:t>
            </a:r>
            <a:r>
              <a:rPr lang="pl-PL" sz="2400" dirty="0" err="1" smtClean="0"/>
              <a:t>hydroksywalerianianem</a:t>
            </a:r>
            <a:r>
              <a:rPr lang="pl-PL" sz="2400" dirty="0" smtClean="0"/>
              <a:t> </a:t>
            </a:r>
            <a:endParaRPr lang="pl-PL" sz="24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 rot="-5717099">
            <a:off x="7460809" y="89795"/>
            <a:ext cx="126047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7504" y="4221088"/>
            <a:ext cx="882351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20072" y="1916832"/>
            <a:ext cx="302947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ze strzałką 8"/>
          <p:cNvCxnSpPr/>
          <p:nvPr/>
        </p:nvCxnSpPr>
        <p:spPr>
          <a:xfrm>
            <a:off x="3563888" y="1556792"/>
            <a:ext cx="129614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tx2">
                    <a:lumMod val="75000"/>
                  </a:schemeClr>
                </a:solidFill>
              </a:rPr>
              <a:t>Polikaprolakton</a:t>
            </a:r>
            <a:r>
              <a:rPr lang="pl-PL" i="1" dirty="0" smtClean="0">
                <a:solidFill>
                  <a:schemeClr val="tx2">
                    <a:lumMod val="75000"/>
                  </a:schemeClr>
                </a:solidFill>
              </a:rPr>
              <a:t> PCL</a:t>
            </a:r>
            <a:endParaRPr lang="pl-PL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4725144"/>
            <a:ext cx="8229600" cy="1684784"/>
          </a:xfrm>
        </p:spPr>
        <p:txBody>
          <a:bodyPr/>
          <a:lstStyle/>
          <a:p>
            <a:r>
              <a:rPr lang="pl-PL" sz="2800" dirty="0" err="1" smtClean="0"/>
              <a:t>Tone™</a:t>
            </a:r>
            <a:r>
              <a:rPr lang="pl-PL" sz="2800" dirty="0" smtClean="0"/>
              <a:t> (Union </a:t>
            </a:r>
            <a:r>
              <a:rPr lang="pl-PL" sz="2800" dirty="0" err="1" smtClean="0"/>
              <a:t>Carbide</a:t>
            </a:r>
            <a:r>
              <a:rPr lang="pl-PL" sz="2800" dirty="0" smtClean="0"/>
              <a:t>, USA), </a:t>
            </a:r>
            <a:r>
              <a:rPr lang="pl-PL" sz="2800" dirty="0" err="1" smtClean="0"/>
              <a:t>CAPA™</a:t>
            </a:r>
            <a:r>
              <a:rPr lang="pl-PL" sz="2800" dirty="0" smtClean="0"/>
              <a:t> (Solvay, Belgia) i </a:t>
            </a:r>
            <a:r>
              <a:rPr lang="pl-PL" sz="2800" dirty="0" err="1" smtClean="0"/>
              <a:t>Placeel™</a:t>
            </a:r>
            <a:r>
              <a:rPr lang="pl-PL" sz="2800" dirty="0" smtClean="0"/>
              <a:t> (</a:t>
            </a:r>
            <a:r>
              <a:rPr lang="pl-PL" sz="2800" dirty="0" err="1" smtClean="0"/>
              <a:t>Daicel</a:t>
            </a:r>
            <a:r>
              <a:rPr lang="pl-PL" sz="2800" dirty="0" smtClean="0"/>
              <a:t> Chemical Ind., Japonia</a:t>
            </a:r>
            <a:endParaRPr lang="pl-PL" sz="2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5006" y="1862509"/>
            <a:ext cx="37861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pl-PL" sz="2400" dirty="0">
                <a:latin typeface="+mn-lt"/>
                <a:cs typeface="+mn-cs"/>
              </a:rPr>
              <a:t>Poli (</a:t>
            </a:r>
            <a:r>
              <a:rPr lang="el-GR" sz="2400" dirty="0">
                <a:latin typeface="+mn-lt"/>
                <a:cs typeface="Tahoma" pitchFamily="34" charset="0"/>
              </a:rPr>
              <a:t>ε</a:t>
            </a:r>
            <a:r>
              <a:rPr lang="pl-PL" sz="2400" dirty="0">
                <a:latin typeface="+mn-lt"/>
                <a:cs typeface="Tahoma" pitchFamily="34" charset="0"/>
              </a:rPr>
              <a:t>-</a:t>
            </a:r>
            <a:r>
              <a:rPr lang="pl-PL" sz="2400" dirty="0" err="1">
                <a:latin typeface="+mn-lt"/>
                <a:cs typeface="Tahoma" pitchFamily="34" charset="0"/>
              </a:rPr>
              <a:t>kaprolakton</a:t>
            </a:r>
            <a:r>
              <a:rPr lang="pl-PL" sz="2400" dirty="0">
                <a:latin typeface="+mn-lt"/>
                <a:cs typeface="Tahoma" pitchFamily="34" charset="0"/>
              </a:rPr>
              <a:t>) – </a:t>
            </a:r>
            <a:r>
              <a:rPr lang="pl-PL" sz="24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PCL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el-GR" sz="2400" b="1" dirty="0">
              <a:solidFill>
                <a:srgbClr val="FF822D"/>
              </a:solidFill>
              <a:latin typeface="+mn-lt"/>
              <a:cs typeface="Tahoma" pitchFamily="34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1183631" y="2791197"/>
            <a:ext cx="3363912" cy="923925"/>
            <a:chOff x="1578" y="1977"/>
            <a:chExt cx="2119" cy="582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578" y="1977"/>
              <a:ext cx="211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/>
                <a:t>                               </a:t>
              </a:r>
              <a:r>
                <a:rPr lang="pl-PL" sz="800"/>
                <a:t> </a:t>
              </a:r>
              <a:r>
                <a:rPr lang="pl-PL"/>
                <a:t>O</a:t>
              </a:r>
            </a:p>
            <a:p>
              <a:endParaRPr lang="pl-PL"/>
            </a:p>
            <a:p>
              <a:r>
                <a:rPr lang="pl-PL"/>
                <a:t>– [– O  –  (CH</a:t>
              </a:r>
              <a:r>
                <a:rPr lang="pl-PL" baseline="-25000"/>
                <a:t>2</a:t>
              </a:r>
              <a:r>
                <a:rPr lang="pl-PL"/>
                <a:t>)</a:t>
              </a:r>
              <a:r>
                <a:rPr lang="pl-PL" baseline="-25000"/>
                <a:t>5</a:t>
              </a:r>
              <a:r>
                <a:rPr lang="pl-PL"/>
                <a:t>  –  C – ]</a:t>
              </a:r>
              <a:r>
                <a:rPr lang="pl-PL" baseline="-25000"/>
                <a:t>n</a:t>
              </a:r>
              <a:r>
                <a:rPr lang="pl-PL"/>
                <a:t> –      </a:t>
              </a: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973" y="2202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928" y="2202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l-PL"/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683568" y="1719634"/>
            <a:ext cx="4000500" cy="2357438"/>
          </a:xfrm>
          <a:prstGeom prst="roundRect">
            <a:avLst/>
          </a:prstGeom>
          <a:noFill/>
          <a:ln w="9525"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196752"/>
            <a:ext cx="803166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214414" y="564357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PBS - </a:t>
            </a:r>
            <a:r>
              <a:rPr lang="pl-PL" sz="1200" dirty="0" err="1" smtClean="0"/>
              <a:t>poli</a:t>
            </a:r>
            <a:r>
              <a:rPr lang="pl-PL" sz="1200" dirty="0" smtClean="0"/>
              <a:t>(bursztynian butylenu) </a:t>
            </a:r>
          </a:p>
          <a:p>
            <a:r>
              <a:rPr lang="pl-PL" sz="1200" dirty="0" smtClean="0"/>
              <a:t>PES - </a:t>
            </a:r>
            <a:r>
              <a:rPr lang="pl-PL" sz="1200" dirty="0" err="1" smtClean="0"/>
              <a:t>poli</a:t>
            </a:r>
            <a:r>
              <a:rPr lang="pl-PL" sz="1200" dirty="0" smtClean="0"/>
              <a:t>(bursztynian etylenu) </a:t>
            </a:r>
          </a:p>
          <a:p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5214938" cy="571500"/>
          </a:xfrm>
        </p:spPr>
        <p:txBody>
          <a:bodyPr/>
          <a:lstStyle/>
          <a:p>
            <a:r>
              <a:rPr lang="pl-PL" sz="3600" i="1" smtClean="0"/>
              <a:t>Polimery degradowalne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" y="4071938"/>
            <a:ext cx="2395538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 cstate="email"/>
          <a:srcRect r="29167"/>
          <a:stretch>
            <a:fillRect/>
          </a:stretch>
        </p:blipFill>
        <p:spPr bwMode="auto">
          <a:xfrm>
            <a:off x="3000375" y="4286250"/>
            <a:ext cx="135731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88" y="3571875"/>
            <a:ext cx="371475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86125" y="3500438"/>
            <a:ext cx="928688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715375" y="3571875"/>
            <a:ext cx="28575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00563" y="4143375"/>
            <a:ext cx="2603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701088" y="5857875"/>
            <a:ext cx="442912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75856" y="1340767"/>
            <a:ext cx="2160240" cy="184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83568" y="1340768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</p:spPr>
        <p:txBody>
          <a:bodyPr/>
          <a:lstStyle/>
          <a:p>
            <a:pPr algn="l"/>
            <a:r>
              <a:rPr lang="pl-PL" sz="3200" i="1" dirty="0" smtClean="0">
                <a:solidFill>
                  <a:schemeClr val="tx2">
                    <a:lumMod val="75000"/>
                  </a:schemeClr>
                </a:solidFill>
              </a:rPr>
              <a:t>Przykłady</a:t>
            </a:r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3928" y="1772816"/>
            <a:ext cx="172819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824" y="2348880"/>
            <a:ext cx="331236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7164288" y="1628800"/>
            <a:ext cx="1492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BIOPAR®</a:t>
            </a:r>
            <a:endParaRPr lang="pl-PL" dirty="0" smtClean="0"/>
          </a:p>
          <a:p>
            <a:pPr algn="ctr"/>
            <a:r>
              <a:rPr lang="pl-PL" dirty="0" err="1" smtClean="0"/>
              <a:t>www.biop.eu</a:t>
            </a:r>
            <a:endParaRPr lang="pl-PL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64288" y="2276872"/>
            <a:ext cx="144018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04248" y="2996952"/>
            <a:ext cx="2160240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107504" y="1700808"/>
            <a:ext cx="2582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err="1" smtClean="0"/>
              <a:t>MATER-BI</a:t>
            </a:r>
            <a:r>
              <a:rPr lang="pl-PL" dirty="0" smtClean="0"/>
              <a:t>® </a:t>
            </a:r>
            <a:br>
              <a:rPr lang="pl-PL" dirty="0" smtClean="0"/>
            </a:br>
            <a:r>
              <a:rPr lang="pl-PL" dirty="0" smtClean="0"/>
              <a:t>http://www.materbi.com</a:t>
            </a:r>
            <a:endParaRPr lang="pl-PL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2636912"/>
            <a:ext cx="17145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7504" y="5088210"/>
            <a:ext cx="23812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260648"/>
            <a:ext cx="26844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980728"/>
            <a:ext cx="3461503" cy="226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224" y="548680"/>
            <a:ext cx="169068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6"/>
          <p:cNvSpPr>
            <a:spLocks noChangeArrowheads="1"/>
          </p:cNvSpPr>
          <p:nvPr/>
        </p:nvSpPr>
        <p:spPr bwMode="auto">
          <a:xfrm>
            <a:off x="6445349" y="2874368"/>
            <a:ext cx="19113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000"/>
              <a:t>http://www.natureworksllc.com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87816" y="476672"/>
            <a:ext cx="1656184" cy="562074"/>
          </a:xfrm>
        </p:spPr>
        <p:txBody>
          <a:bodyPr/>
          <a:lstStyle/>
          <a:p>
            <a:r>
              <a:rPr lang="pl-PL" sz="2800" dirty="0" smtClean="0"/>
              <a:t>zużycie energii </a:t>
            </a:r>
            <a:endParaRPr lang="pl-PL" sz="28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91" y="188640"/>
            <a:ext cx="7520745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14" y="1285860"/>
            <a:ext cx="5357850" cy="43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8B44-D431-4D12-99B7-C9143665E747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  <p:pic>
        <p:nvPicPr>
          <p:cNvPr id="2051" name="Picture 3" descr="http://greenbagsunlimited.com/userfiles/plastic1.jpg"/>
          <p:cNvPicPr>
            <a:picLocks noChangeAspect="1" noChangeArrowheads="1"/>
          </p:cNvPicPr>
          <p:nvPr/>
        </p:nvPicPr>
        <p:blipFill>
          <a:blip r:embed="rId2" r:link="rId3" cstate="email"/>
          <a:srcRect/>
          <a:stretch>
            <a:fillRect/>
          </a:stretch>
        </p:blipFill>
        <p:spPr bwMode="auto">
          <a:xfrm>
            <a:off x="3571868" y="571480"/>
            <a:ext cx="5000660" cy="288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Obraz 3" descr="http://t2.gstatic.com/images?q=tbn:ANd9GcTHyTYRSeMJtuww6knE4-nygZ_yGE1jghq2FPxp6iOJPgnywexmT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714356"/>
            <a:ext cx="2781306" cy="209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9" name="Picture 1" descr="http://www.cursoer.com.br/en/wp-content/uploads/2010/10/NAPOLI-IMMONDIZIA.jpg"/>
          <p:cNvPicPr>
            <a:picLocks noChangeAspect="1" noChangeArrowheads="1"/>
          </p:cNvPicPr>
          <p:nvPr/>
        </p:nvPicPr>
        <p:blipFill>
          <a:blip r:embed="rId5" r:link="rId6" cstate="email"/>
          <a:srcRect/>
          <a:stretch>
            <a:fillRect/>
          </a:stretch>
        </p:blipFill>
        <p:spPr bwMode="auto">
          <a:xfrm>
            <a:off x="642910" y="4143380"/>
            <a:ext cx="3214710" cy="24627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3143240" y="3929066"/>
            <a:ext cx="3357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Neapol</a:t>
            </a:r>
          </a:p>
          <a:p>
            <a:endParaRPr lang="pl-PL" dirty="0"/>
          </a:p>
        </p:txBody>
      </p:sp>
      <p:pic>
        <p:nvPicPr>
          <p:cNvPr id="2053" name="Picture 5" descr="Neapol kolejny raz tonie w śmieciach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57752" y="4429132"/>
            <a:ext cx="3024166" cy="1975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476672"/>
            <a:ext cx="661687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29167" y="3429000"/>
            <a:ext cx="589911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7092280" y="23488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emisjaCO</a:t>
            </a:r>
            <a:r>
              <a:rPr lang="pl-PL" baseline="-25000" dirty="0" smtClean="0"/>
              <a:t>2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164288" y="587727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zużycie woda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2195736" y="658829"/>
            <a:ext cx="4176464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4941168"/>
            <a:ext cx="51145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60648"/>
            <a:ext cx="5101927" cy="43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5868144" y="386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biodegradacja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012160" y="59492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palność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PBAT - </a:t>
            </a:r>
            <a:r>
              <a:rPr lang="pl-PL" sz="2400" dirty="0" err="1" smtClean="0"/>
              <a:t>poly</a:t>
            </a:r>
            <a:r>
              <a:rPr lang="pl-PL" sz="2400" dirty="0" smtClean="0"/>
              <a:t>(</a:t>
            </a:r>
            <a:r>
              <a:rPr lang="pl-PL" sz="2400" dirty="0" err="1" smtClean="0"/>
              <a:t>butylene</a:t>
            </a:r>
            <a:r>
              <a:rPr lang="pl-PL" sz="2400" dirty="0" smtClean="0"/>
              <a:t> </a:t>
            </a:r>
            <a:r>
              <a:rPr lang="pl-PL" sz="2400" dirty="0" err="1" smtClean="0"/>
              <a:t>adipate-co-terephthalate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err="1" smtClean="0"/>
              <a:t>poli</a:t>
            </a:r>
            <a:r>
              <a:rPr lang="pl-PL" sz="2400" dirty="0" smtClean="0"/>
              <a:t>(</a:t>
            </a:r>
            <a:r>
              <a:rPr lang="pl-PL" sz="2400" dirty="0" err="1" smtClean="0"/>
              <a:t>adypinian</a:t>
            </a:r>
            <a:r>
              <a:rPr lang="pl-PL" sz="2400" dirty="0" smtClean="0"/>
              <a:t> butylenu </a:t>
            </a:r>
            <a:r>
              <a:rPr lang="pl-PL" sz="2400" dirty="0" err="1" smtClean="0"/>
              <a:t>co-tereftalan</a:t>
            </a:r>
            <a:r>
              <a:rPr lang="pl-PL" sz="2400" dirty="0" smtClean="0"/>
              <a:t> butylen)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2420888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1880" y="2420888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176" y="2420888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6300192" y="46531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film BASF</a:t>
            </a:r>
            <a:endParaRPr lang="pl-PL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784" y="5229200"/>
            <a:ext cx="13430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3968" y="5301208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85750" y="1571625"/>
          <a:ext cx="8643968" cy="4059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124"/>
                <a:gridCol w="727068"/>
                <a:gridCol w="888591"/>
                <a:gridCol w="727103"/>
                <a:gridCol w="727062"/>
                <a:gridCol w="807888"/>
                <a:gridCol w="883239"/>
                <a:gridCol w="974809"/>
                <a:gridCol w="807847"/>
                <a:gridCol w="646237"/>
              </a:tblGrid>
              <a:tr h="731533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Własności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PLA</a:t>
                      </a:r>
                    </a:p>
                    <a:p>
                      <a:r>
                        <a:rPr lang="pl-PL" sz="1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l-PL" sz="1200" dirty="0" err="1" smtClean="0">
                          <a:solidFill>
                            <a:schemeClr val="tx1"/>
                          </a:solidFill>
                        </a:rPr>
                        <a:t>Eco-Pla</a:t>
                      </a:r>
                      <a:r>
                        <a:rPr lang="pl-PL" sz="1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tx1"/>
                          </a:solidFill>
                        </a:rPr>
                        <a:t>PHB</a:t>
                      </a:r>
                    </a:p>
                    <a:p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(P226 )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PHBV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PCL</a:t>
                      </a:r>
                    </a:p>
                    <a:p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l-PL" sz="1200" b="1" dirty="0" err="1" smtClean="0">
                          <a:solidFill>
                            <a:schemeClr val="tx1"/>
                          </a:solidFill>
                        </a:rPr>
                        <a:t>Tone</a:t>
                      </a:r>
                      <a:r>
                        <a:rPr lang="pl-PL" sz="1200" b="1" baseline="0" dirty="0" smtClean="0">
                          <a:solidFill>
                            <a:schemeClr val="tx1"/>
                          </a:solidFill>
                        </a:rPr>
                        <a:t> 787)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Ecoflex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PBS</a:t>
                      </a:r>
                    </a:p>
                    <a:p>
                      <a:r>
                        <a:rPr lang="pl-PL" sz="1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l-PL" sz="1200" dirty="0" err="1" smtClean="0">
                          <a:solidFill>
                            <a:schemeClr val="tx1"/>
                          </a:solidFill>
                        </a:rPr>
                        <a:t>Bionolle</a:t>
                      </a:r>
                      <a:r>
                        <a:rPr lang="pl-PL" sz="1200" dirty="0" smtClean="0">
                          <a:solidFill>
                            <a:schemeClr val="tx1"/>
                          </a:solidFill>
                        </a:rPr>
                        <a:t> 1001)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tx1"/>
                          </a:solidFill>
                        </a:rPr>
                        <a:t>PS</a:t>
                      </a:r>
                      <a:endParaRPr lang="pl-PL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LDPE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PP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2446"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Gęstość</a:t>
                      </a:r>
                    </a:p>
                    <a:p>
                      <a:r>
                        <a:rPr lang="pl-PL" sz="1400" dirty="0" smtClean="0"/>
                        <a:t>g/</a:t>
                      </a:r>
                      <a:r>
                        <a:rPr lang="pl-PL" sz="1400" dirty="0" err="1" smtClean="0"/>
                        <a:t>cm³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1.21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1.25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1.25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1.145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1.25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1.26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1.04-1.09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0.92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0.90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2474"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Temperatura</a:t>
                      </a:r>
                    </a:p>
                    <a:p>
                      <a:r>
                        <a:rPr lang="pl-PL" sz="1400" b="1" dirty="0" smtClean="0"/>
                        <a:t>mięknięcia</a:t>
                      </a:r>
                      <a:r>
                        <a:rPr lang="pl-PL" sz="1400" baseline="0" dirty="0" smtClean="0"/>
                        <a:t>    °C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177-180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168- 172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135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60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110-115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115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124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164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2474"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Wytrzymałość</a:t>
                      </a:r>
                      <a:r>
                        <a:rPr lang="pl-PL" sz="1400" b="1" baseline="0" dirty="0" smtClean="0"/>
                        <a:t> </a:t>
                      </a:r>
                    </a:p>
                    <a:p>
                      <a:r>
                        <a:rPr lang="pl-PL" sz="1400" baseline="0" dirty="0" smtClean="0"/>
                        <a:t>MPa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45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24 -27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41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36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57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35-64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8-10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34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2474"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Moduł Younga</a:t>
                      </a:r>
                    </a:p>
                    <a:p>
                      <a:r>
                        <a:rPr lang="pl-PL" sz="1400" b="0" dirty="0" smtClean="0"/>
                        <a:t>MPa</a:t>
                      </a:r>
                      <a:endParaRPr lang="pl-PL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2800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1700-2000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1000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386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80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2800-3500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100-200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2474"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Wydłużenie</a:t>
                      </a:r>
                      <a:r>
                        <a:rPr lang="pl-PL" sz="1400" b="1" baseline="0" dirty="0" smtClean="0"/>
                        <a:t> przy</a:t>
                      </a:r>
                    </a:p>
                    <a:p>
                      <a:r>
                        <a:rPr lang="pl-PL" sz="1400" b="1" baseline="0" dirty="0" smtClean="0"/>
                        <a:t>zniszczeniu  </a:t>
                      </a:r>
                      <a:r>
                        <a:rPr lang="pl-PL" sz="1400" baseline="0" dirty="0" smtClean="0"/>
                        <a:t>%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3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6-9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900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820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700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1-2.5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150-600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12</a:t>
                      </a:r>
                      <a:endParaRPr lang="pl-P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561" name="Tytuł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5214937" cy="928687"/>
          </a:xfrm>
        </p:spPr>
        <p:txBody>
          <a:bodyPr/>
          <a:lstStyle/>
          <a:p>
            <a:r>
              <a:rPr lang="pl-PL" sz="3600" i="1" smtClean="0"/>
              <a:t>Polimery degradowalne</a:t>
            </a: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214313" y="5857875"/>
            <a:ext cx="8229600" cy="6429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3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300" b="1" dirty="0" smtClean="0"/>
              <a:t>PLA - </a:t>
            </a:r>
            <a:r>
              <a:rPr lang="pl-PL" sz="1300" dirty="0" err="1" smtClean="0"/>
              <a:t>Polilaktyd</a:t>
            </a:r>
            <a:r>
              <a:rPr lang="pl-PL" sz="1300" b="1" dirty="0" smtClean="0"/>
              <a:t>,</a:t>
            </a:r>
            <a:r>
              <a:rPr lang="pl-PL" sz="1300" dirty="0" smtClean="0"/>
              <a:t>, </a:t>
            </a:r>
            <a:r>
              <a:rPr lang="pl-PL" sz="1300" b="1" dirty="0" smtClean="0"/>
              <a:t>PCL</a:t>
            </a:r>
            <a:r>
              <a:rPr lang="pl-PL" sz="1300" dirty="0" smtClean="0"/>
              <a:t> – </a:t>
            </a:r>
            <a:r>
              <a:rPr lang="pl-PL" sz="1300" dirty="0" err="1" smtClean="0"/>
              <a:t>Polikaprolakton</a:t>
            </a:r>
            <a:r>
              <a:rPr lang="pl-PL" sz="1300" dirty="0" smtClean="0"/>
              <a:t>, </a:t>
            </a:r>
            <a:r>
              <a:rPr lang="pl-PL" sz="1300" b="1" dirty="0" smtClean="0"/>
              <a:t>PHB</a:t>
            </a:r>
            <a:r>
              <a:rPr lang="pl-PL" sz="1300" dirty="0" smtClean="0"/>
              <a:t> – </a:t>
            </a:r>
            <a:r>
              <a:rPr lang="pl-PL" sz="1300" dirty="0" err="1" smtClean="0"/>
              <a:t>Polihydroksymaślan</a:t>
            </a:r>
            <a:r>
              <a:rPr lang="pl-PL" sz="1300" dirty="0" smtClean="0"/>
              <a:t>, </a:t>
            </a:r>
            <a:r>
              <a:rPr lang="pl-PL" sz="1300" b="1" dirty="0" smtClean="0"/>
              <a:t>PHBV  </a:t>
            </a:r>
            <a:r>
              <a:rPr lang="pl-PL" sz="1300" dirty="0" smtClean="0"/>
              <a:t>- Poli(3 -(</a:t>
            </a:r>
            <a:r>
              <a:rPr lang="pl-PL" sz="1300" dirty="0" err="1" smtClean="0"/>
              <a:t>hydroksymaślan-co-hydroksywalerianian</a:t>
            </a:r>
            <a:r>
              <a:rPr lang="pl-PL" sz="1300" dirty="0" smtClean="0"/>
              <a:t>),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300" b="1" dirty="0" smtClean="0"/>
              <a:t>PS  </a:t>
            </a:r>
            <a:r>
              <a:rPr lang="pl-PL" sz="1300" dirty="0" smtClean="0"/>
              <a:t>- Polistyren, </a:t>
            </a:r>
            <a:r>
              <a:rPr lang="pl-PL" sz="1300" b="1" dirty="0" smtClean="0"/>
              <a:t> LDPE  - </a:t>
            </a:r>
            <a:r>
              <a:rPr lang="pl-PL" sz="1300" dirty="0" smtClean="0"/>
              <a:t>Polietylen o małej gęstości, </a:t>
            </a:r>
            <a:r>
              <a:rPr lang="pl-PL" sz="1300" b="1" dirty="0" smtClean="0"/>
              <a:t>PP</a:t>
            </a:r>
            <a:r>
              <a:rPr lang="pl-PL" sz="1300" dirty="0" smtClean="0"/>
              <a:t>- Polipropylen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8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l-PL" sz="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12776"/>
            <a:ext cx="9361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20"/>
          <p:cNvGrpSpPr>
            <a:grpSpLocks/>
          </p:cNvGrpSpPr>
          <p:nvPr/>
        </p:nvGrpSpPr>
        <p:grpSpPr bwMode="auto">
          <a:xfrm>
            <a:off x="3286125" y="3000375"/>
            <a:ext cx="2286000" cy="3571875"/>
            <a:chOff x="3286125" y="3000372"/>
            <a:chExt cx="2286000" cy="3571875"/>
          </a:xfrm>
        </p:grpSpPr>
        <p:sp>
          <p:nvSpPr>
            <p:cNvPr id="9" name="Prostokąt zaokrąglony 8"/>
            <p:cNvSpPr/>
            <p:nvPr/>
          </p:nvSpPr>
          <p:spPr>
            <a:xfrm>
              <a:off x="3286125" y="3857622"/>
              <a:ext cx="2286000" cy="2714625"/>
            </a:xfrm>
            <a:prstGeom prst="round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28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l-PL" sz="2800" dirty="0">
                  <a:solidFill>
                    <a:schemeClr val="tx1"/>
                  </a:solidFill>
                </a:rPr>
                <a:t>polimer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chemeClr val="tx1"/>
                  </a:solidFill>
                </a:rPr>
                <a:t>„tradycyjny”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rgbClr val="C00000"/>
                  </a:solidFill>
                </a:rPr>
                <a:t>włókna naturalne</a:t>
              </a:r>
            </a:p>
            <a:p>
              <a:pPr algn="ctr">
                <a:defRPr/>
              </a:pPr>
              <a:endParaRPr lang="pl-PL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Strzałka w dół 10"/>
            <p:cNvSpPr/>
            <p:nvPr/>
          </p:nvSpPr>
          <p:spPr>
            <a:xfrm>
              <a:off x="4143375" y="3000372"/>
              <a:ext cx="571500" cy="500063"/>
            </a:xfrm>
            <a:prstGeom prst="down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grpSp>
        <p:nvGrpSpPr>
          <p:cNvPr id="3" name="Grupa 19"/>
          <p:cNvGrpSpPr>
            <a:grpSpLocks/>
          </p:cNvGrpSpPr>
          <p:nvPr/>
        </p:nvGrpSpPr>
        <p:grpSpPr bwMode="auto">
          <a:xfrm>
            <a:off x="571500" y="3286125"/>
            <a:ext cx="2286000" cy="3046413"/>
            <a:chOff x="571500" y="3286122"/>
            <a:chExt cx="2286000" cy="3046412"/>
          </a:xfrm>
        </p:grpSpPr>
        <p:sp>
          <p:nvSpPr>
            <p:cNvPr id="8" name="Prostokąt zaokrąglony 7"/>
            <p:cNvSpPr/>
            <p:nvPr/>
          </p:nvSpPr>
          <p:spPr>
            <a:xfrm>
              <a:off x="571500" y="4143372"/>
              <a:ext cx="2286000" cy="2189162"/>
            </a:xfrm>
            <a:prstGeom prst="round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28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l-PL" sz="2800" dirty="0">
                  <a:solidFill>
                    <a:srgbClr val="C00000"/>
                  </a:solidFill>
                </a:rPr>
                <a:t>biopolimer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rgbClr val="C00000"/>
                  </a:solidFill>
                </a:rPr>
                <a:t>włókna naturalne</a:t>
              </a:r>
            </a:p>
            <a:p>
              <a:pPr algn="ctr">
                <a:defRPr/>
              </a:pPr>
              <a:endParaRPr lang="pl-PL" sz="2800" dirty="0">
                <a:solidFill>
                  <a:schemeClr val="tx1"/>
                </a:solidFill>
              </a:endParaRPr>
            </a:p>
          </p:txBody>
        </p:sp>
        <p:sp>
          <p:nvSpPr>
            <p:cNvPr id="12" name="Strzałka w dół 11"/>
            <p:cNvSpPr/>
            <p:nvPr/>
          </p:nvSpPr>
          <p:spPr>
            <a:xfrm>
              <a:off x="1428750" y="3286122"/>
              <a:ext cx="571500" cy="500063"/>
            </a:xfrm>
            <a:prstGeom prst="down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grpSp>
        <p:nvGrpSpPr>
          <p:cNvPr id="4" name="Grupa 21"/>
          <p:cNvGrpSpPr>
            <a:grpSpLocks/>
          </p:cNvGrpSpPr>
          <p:nvPr/>
        </p:nvGrpSpPr>
        <p:grpSpPr bwMode="auto">
          <a:xfrm>
            <a:off x="6000750" y="3286125"/>
            <a:ext cx="2286000" cy="3046413"/>
            <a:chOff x="6000750" y="3286122"/>
            <a:chExt cx="2286000" cy="3046412"/>
          </a:xfrm>
        </p:grpSpPr>
        <p:sp>
          <p:nvSpPr>
            <p:cNvPr id="10" name="Prostokąt zaokrąglony 9"/>
            <p:cNvSpPr/>
            <p:nvPr/>
          </p:nvSpPr>
          <p:spPr>
            <a:xfrm>
              <a:off x="6000750" y="4143372"/>
              <a:ext cx="2286000" cy="2189162"/>
            </a:xfrm>
            <a:prstGeom prst="round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28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pl-PL" sz="2800" dirty="0">
                  <a:solidFill>
                    <a:srgbClr val="C00000"/>
                  </a:solidFill>
                </a:rPr>
                <a:t>biopolimer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pl-PL" sz="2800" dirty="0">
                  <a:solidFill>
                    <a:schemeClr val="tx1"/>
                  </a:solidFill>
                </a:rPr>
                <a:t>włókna syntetyczne</a:t>
              </a:r>
            </a:p>
            <a:p>
              <a:pPr algn="ctr">
                <a:defRPr/>
              </a:pPr>
              <a:endParaRPr lang="pl-PL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Strzałka w dół 12"/>
            <p:cNvSpPr/>
            <p:nvPr/>
          </p:nvSpPr>
          <p:spPr>
            <a:xfrm>
              <a:off x="6858000" y="3286122"/>
              <a:ext cx="571500" cy="500063"/>
            </a:xfrm>
            <a:prstGeom prst="down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15" name="Elipsa 14"/>
          <p:cNvSpPr/>
          <p:nvPr/>
        </p:nvSpPr>
        <p:spPr>
          <a:xfrm>
            <a:off x="1456134" y="337716"/>
            <a:ext cx="6572250" cy="1428750"/>
          </a:xfrm>
          <a:prstGeom prst="ellipse">
            <a:avLst/>
          </a:prstGeom>
          <a:solidFill>
            <a:schemeClr val="tx2">
              <a:lumMod val="40000"/>
              <a:lumOff val="60000"/>
              <a:alpha val="22000"/>
            </a:schemeClr>
          </a:solidFill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pole tekstowe 17"/>
          <p:cNvSpPr txBox="1"/>
          <p:nvPr/>
        </p:nvSpPr>
        <p:spPr bwMode="auto">
          <a:xfrm>
            <a:off x="1822450" y="836712"/>
            <a:ext cx="5499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BIOKOMPOZYTY</a:t>
            </a: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-27384"/>
            <a:ext cx="1510163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628800"/>
            <a:ext cx="84790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</a:t>
            </a:r>
            <a:r>
              <a:rPr lang="pl-PL" dirty="0" err="1" smtClean="0"/>
              <a:t>biokompozytów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755576" y="2996952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kompozyty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103948" y="2996952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blendy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732240" y="2924944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warstwy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4208" y="4005064"/>
            <a:ext cx="1799456" cy="179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75112" y="4077072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76" y="4365103"/>
            <a:ext cx="1733742" cy="124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214313" y="428625"/>
            <a:ext cx="4543425" cy="796925"/>
          </a:xfrm>
        </p:spPr>
        <p:txBody>
          <a:bodyPr/>
          <a:lstStyle/>
          <a:p>
            <a:pPr eaLnBrk="1" hangingPunct="1"/>
            <a:r>
              <a:rPr lang="pl-PL" sz="3600" i="1" smtClean="0"/>
              <a:t>Włókna naturalne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1285875"/>
            <a:ext cx="1928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142875"/>
            <a:ext cx="14509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Prostokąt 7"/>
          <p:cNvSpPr>
            <a:spLocks noChangeArrowheads="1"/>
          </p:cNvSpPr>
          <p:nvPr/>
        </p:nvSpPr>
        <p:spPr bwMode="auto">
          <a:xfrm>
            <a:off x="7358063" y="1285875"/>
            <a:ext cx="1643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000"/>
              <a:t>2009 Międzynarodowy Rok Włókien Naturalnych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625" y="4286250"/>
            <a:ext cx="3357563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28875" y="1285875"/>
            <a:ext cx="12144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58000" y="3759200"/>
            <a:ext cx="21209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86625" y="2214563"/>
            <a:ext cx="1690688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14875" y="5197475"/>
            <a:ext cx="20240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929313" y="2214563"/>
            <a:ext cx="1333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714875" y="3509963"/>
            <a:ext cx="20002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5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428875" y="2643188"/>
            <a:ext cx="121443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hemat blokowy: proces alternatywny 3"/>
          <p:cNvSpPr/>
          <p:nvPr/>
        </p:nvSpPr>
        <p:spPr>
          <a:xfrm>
            <a:off x="2571750" y="677863"/>
            <a:ext cx="3714750" cy="500062"/>
          </a:xfrm>
          <a:prstGeom prst="flowChartAlternateProces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Schemat blokowy: proces alternatywny 4"/>
          <p:cNvSpPr/>
          <p:nvPr/>
        </p:nvSpPr>
        <p:spPr>
          <a:xfrm>
            <a:off x="536575" y="1833563"/>
            <a:ext cx="3071813" cy="50006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Schemat blokowy: proces alternatywny 5"/>
          <p:cNvSpPr/>
          <p:nvPr/>
        </p:nvSpPr>
        <p:spPr>
          <a:xfrm>
            <a:off x="6823075" y="1833563"/>
            <a:ext cx="1785938" cy="50006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chemat blokowy: proces alternatywny 6"/>
          <p:cNvSpPr/>
          <p:nvPr/>
        </p:nvSpPr>
        <p:spPr>
          <a:xfrm>
            <a:off x="179388" y="2833688"/>
            <a:ext cx="1071562" cy="71437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1322388" y="2833688"/>
            <a:ext cx="785812" cy="35718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chemat blokowy: proces alternatywny 8"/>
          <p:cNvSpPr/>
          <p:nvPr/>
        </p:nvSpPr>
        <p:spPr>
          <a:xfrm>
            <a:off x="2179638" y="2833688"/>
            <a:ext cx="785812" cy="35718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" name="Schemat blokowy: proces alternatywny 9"/>
          <p:cNvSpPr/>
          <p:nvPr/>
        </p:nvSpPr>
        <p:spPr>
          <a:xfrm>
            <a:off x="3036888" y="2833688"/>
            <a:ext cx="1143000" cy="71437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1" name="Schemat blokowy: proces alternatywny 10"/>
          <p:cNvSpPr/>
          <p:nvPr/>
        </p:nvSpPr>
        <p:spPr>
          <a:xfrm>
            <a:off x="4251325" y="2905125"/>
            <a:ext cx="857250" cy="5715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Schemat blokowy: proces alternatywny 11"/>
          <p:cNvSpPr/>
          <p:nvPr/>
        </p:nvSpPr>
        <p:spPr>
          <a:xfrm>
            <a:off x="5608638" y="3048000"/>
            <a:ext cx="1643062" cy="71437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3" name="Schemat blokowy: proces alternatywny 12"/>
          <p:cNvSpPr/>
          <p:nvPr/>
        </p:nvSpPr>
        <p:spPr>
          <a:xfrm>
            <a:off x="7394575" y="3119438"/>
            <a:ext cx="1571625" cy="11430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4" name="Schemat blokowy: proces alternatywny 13"/>
          <p:cNvSpPr/>
          <p:nvPr/>
        </p:nvSpPr>
        <p:spPr>
          <a:xfrm>
            <a:off x="4822825" y="5119688"/>
            <a:ext cx="1000125" cy="5715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5" name="Schemat blokowy: proces alternatywny 14"/>
          <p:cNvSpPr/>
          <p:nvPr/>
        </p:nvSpPr>
        <p:spPr>
          <a:xfrm>
            <a:off x="107950" y="5119688"/>
            <a:ext cx="2000250" cy="76993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6" name="Schemat blokowy: proces alternatywny 15"/>
          <p:cNvSpPr/>
          <p:nvPr/>
        </p:nvSpPr>
        <p:spPr>
          <a:xfrm>
            <a:off x="2465388" y="5119688"/>
            <a:ext cx="2143125" cy="75882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" name="Schemat blokowy: proces alternatywny 16"/>
          <p:cNvSpPr/>
          <p:nvPr/>
        </p:nvSpPr>
        <p:spPr>
          <a:xfrm>
            <a:off x="965200" y="3833813"/>
            <a:ext cx="1500188" cy="73818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8" name="Schemat blokowy: proces alternatywny 17"/>
          <p:cNvSpPr/>
          <p:nvPr/>
        </p:nvSpPr>
        <p:spPr>
          <a:xfrm>
            <a:off x="3036888" y="3833813"/>
            <a:ext cx="1643062" cy="73818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20" name="Łącznik prosty 19"/>
          <p:cNvCxnSpPr>
            <a:stCxn id="5" idx="0"/>
            <a:endCxn id="5" idx="0"/>
          </p:cNvCxnSpPr>
          <p:nvPr/>
        </p:nvCxnSpPr>
        <p:spPr>
          <a:xfrm rot="5400000" flipH="1" flipV="1">
            <a:off x="2071688" y="1833563"/>
            <a:ext cx="1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Kształt 26"/>
          <p:cNvCxnSpPr/>
          <p:nvPr/>
        </p:nvCxnSpPr>
        <p:spPr>
          <a:xfrm rot="16200000" flipH="1">
            <a:off x="5912644" y="65881"/>
            <a:ext cx="285750" cy="2535238"/>
          </a:xfrm>
          <a:prstGeom prst="bentConnector2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łamany 28"/>
          <p:cNvCxnSpPr>
            <a:endCxn id="5" idx="0"/>
          </p:cNvCxnSpPr>
          <p:nvPr/>
        </p:nvCxnSpPr>
        <p:spPr>
          <a:xfrm rot="10800000" flipV="1">
            <a:off x="2071688" y="1476375"/>
            <a:ext cx="2536825" cy="357188"/>
          </a:xfrm>
          <a:prstGeom prst="bentConnector2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Kształt 37"/>
          <p:cNvCxnSpPr>
            <a:stCxn id="6" idx="0"/>
          </p:cNvCxnSpPr>
          <p:nvPr/>
        </p:nvCxnSpPr>
        <p:spPr>
          <a:xfrm rot="16200000" flipV="1">
            <a:off x="7091363" y="1208087"/>
            <a:ext cx="357188" cy="893763"/>
          </a:xfrm>
          <a:prstGeom prst="bentConnector2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trzałka w dół 41"/>
          <p:cNvSpPr/>
          <p:nvPr/>
        </p:nvSpPr>
        <p:spPr>
          <a:xfrm>
            <a:off x="6823075" y="2333625"/>
            <a:ext cx="285750" cy="714375"/>
          </a:xfrm>
          <a:prstGeom prst="downArrow">
            <a:avLst/>
          </a:prstGeom>
          <a:solidFill>
            <a:srgbClr val="FFFF00">
              <a:alpha val="31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3" name="Strzałka w dół 42"/>
          <p:cNvSpPr/>
          <p:nvPr/>
        </p:nvSpPr>
        <p:spPr>
          <a:xfrm>
            <a:off x="8037513" y="2333625"/>
            <a:ext cx="285750" cy="785813"/>
          </a:xfrm>
          <a:prstGeom prst="downArrow">
            <a:avLst/>
          </a:prstGeom>
          <a:solidFill>
            <a:srgbClr val="FFFF00">
              <a:alpha val="33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7" name="Łącznik łamany 46"/>
          <p:cNvCxnSpPr/>
          <p:nvPr/>
        </p:nvCxnSpPr>
        <p:spPr>
          <a:xfrm rot="5400000">
            <a:off x="625475" y="2503488"/>
            <a:ext cx="428625" cy="177800"/>
          </a:xfrm>
          <a:prstGeom prst="bentConnector3">
            <a:avLst>
              <a:gd name="adj1" fmla="val 50000"/>
            </a:avLst>
          </a:prstGeom>
          <a:ln w="666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Kształt 51"/>
          <p:cNvCxnSpPr>
            <a:stCxn id="5" idx="2"/>
          </p:cNvCxnSpPr>
          <p:nvPr/>
        </p:nvCxnSpPr>
        <p:spPr>
          <a:xfrm rot="16200000" flipH="1">
            <a:off x="2732881" y="1672432"/>
            <a:ext cx="214313" cy="1536700"/>
          </a:xfrm>
          <a:prstGeom prst="bentConnector2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Kształt 53"/>
          <p:cNvCxnSpPr>
            <a:stCxn id="8" idx="0"/>
          </p:cNvCxnSpPr>
          <p:nvPr/>
        </p:nvCxnSpPr>
        <p:spPr>
          <a:xfrm rot="5400000" flipH="1" flipV="1">
            <a:off x="2339975" y="1922463"/>
            <a:ext cx="285750" cy="1536700"/>
          </a:xfrm>
          <a:prstGeom prst="bentConnector2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łamany 55"/>
          <p:cNvCxnSpPr>
            <a:stCxn id="9" idx="0"/>
          </p:cNvCxnSpPr>
          <p:nvPr/>
        </p:nvCxnSpPr>
        <p:spPr>
          <a:xfrm rot="5400000" flipH="1" flipV="1">
            <a:off x="2482850" y="2636838"/>
            <a:ext cx="285750" cy="107950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Kształt 57"/>
          <p:cNvCxnSpPr>
            <a:stCxn id="10" idx="0"/>
          </p:cNvCxnSpPr>
          <p:nvPr/>
        </p:nvCxnSpPr>
        <p:spPr>
          <a:xfrm rot="16200000" flipV="1">
            <a:off x="3286919" y="2512219"/>
            <a:ext cx="285750" cy="357188"/>
          </a:xfrm>
          <a:prstGeom prst="bentConnector2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trzałka w dół 58"/>
          <p:cNvSpPr/>
          <p:nvPr/>
        </p:nvSpPr>
        <p:spPr>
          <a:xfrm>
            <a:off x="536575" y="3548063"/>
            <a:ext cx="285750" cy="1571625"/>
          </a:xfrm>
          <a:prstGeom prst="downArrow">
            <a:avLst/>
          </a:prstGeom>
          <a:solidFill>
            <a:srgbClr val="FFFF00">
              <a:alpha val="23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0" name="Strzałka w dół 59"/>
          <p:cNvSpPr/>
          <p:nvPr/>
        </p:nvSpPr>
        <p:spPr>
          <a:xfrm>
            <a:off x="1608138" y="3190875"/>
            <a:ext cx="214312" cy="642938"/>
          </a:xfrm>
          <a:prstGeom prst="downArrow">
            <a:avLst/>
          </a:prstGeom>
          <a:solidFill>
            <a:srgbClr val="FFFF00">
              <a:alpha val="28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1" name="Strzałka w dół 60"/>
          <p:cNvSpPr/>
          <p:nvPr/>
        </p:nvSpPr>
        <p:spPr>
          <a:xfrm>
            <a:off x="2679700" y="3190875"/>
            <a:ext cx="285750" cy="1928813"/>
          </a:xfrm>
          <a:prstGeom prst="downArrow">
            <a:avLst/>
          </a:prstGeom>
          <a:solidFill>
            <a:srgbClr val="FFFF00">
              <a:alpha val="34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2" name="Strzałka w dół 61"/>
          <p:cNvSpPr/>
          <p:nvPr/>
        </p:nvSpPr>
        <p:spPr>
          <a:xfrm>
            <a:off x="3536950" y="3548063"/>
            <a:ext cx="214313" cy="285750"/>
          </a:xfrm>
          <a:prstGeom prst="downArrow">
            <a:avLst/>
          </a:prstGeom>
          <a:solidFill>
            <a:srgbClr val="FFFF00">
              <a:alpha val="31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3" name="Strzałka w dół 62"/>
          <p:cNvSpPr/>
          <p:nvPr/>
        </p:nvSpPr>
        <p:spPr>
          <a:xfrm>
            <a:off x="4822825" y="3476625"/>
            <a:ext cx="285750" cy="1643063"/>
          </a:xfrm>
          <a:prstGeom prst="downArrow">
            <a:avLst/>
          </a:prstGeom>
          <a:solidFill>
            <a:srgbClr val="FFFF00">
              <a:alpha val="36000"/>
            </a:srgbClr>
          </a:solidFill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61" name="pole tekstowe 63"/>
          <p:cNvSpPr txBox="1">
            <a:spLocks noChangeArrowheads="1"/>
          </p:cNvSpPr>
          <p:nvPr/>
        </p:nvSpPr>
        <p:spPr bwMode="auto">
          <a:xfrm>
            <a:off x="179388" y="5191125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Łodygi kukurydzy</a:t>
            </a:r>
          </a:p>
          <a:p>
            <a:pPr algn="ctr"/>
            <a:r>
              <a:rPr lang="pl-PL">
                <a:latin typeface="Calibri" pitchFamily="34" charset="0"/>
              </a:rPr>
              <a:t>ryżu, pszenicy</a:t>
            </a:r>
          </a:p>
        </p:txBody>
      </p:sp>
      <p:sp>
        <p:nvSpPr>
          <p:cNvPr id="22562" name="pole tekstowe 64"/>
          <p:cNvSpPr txBox="1">
            <a:spLocks noChangeArrowheads="1"/>
          </p:cNvSpPr>
          <p:nvPr/>
        </p:nvSpPr>
        <p:spPr bwMode="auto">
          <a:xfrm>
            <a:off x="153988" y="2833688"/>
            <a:ext cx="1187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Włókna</a:t>
            </a:r>
          </a:p>
          <a:p>
            <a:pPr algn="ctr"/>
            <a:r>
              <a:rPr lang="pl-PL">
                <a:latin typeface="Calibri" pitchFamily="34" charset="0"/>
              </a:rPr>
              <a:t> słomkowe</a:t>
            </a:r>
          </a:p>
        </p:txBody>
      </p:sp>
      <p:sp>
        <p:nvSpPr>
          <p:cNvPr id="22563" name="pole tekstowe 67"/>
          <p:cNvSpPr txBox="1">
            <a:spLocks noChangeArrowheads="1"/>
          </p:cNvSpPr>
          <p:nvPr/>
        </p:nvSpPr>
        <p:spPr bwMode="auto">
          <a:xfrm>
            <a:off x="1322388" y="2833688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Łyko</a:t>
            </a:r>
          </a:p>
        </p:txBody>
      </p:sp>
      <p:sp>
        <p:nvSpPr>
          <p:cNvPr id="22564" name="pole tekstowe 68"/>
          <p:cNvSpPr txBox="1">
            <a:spLocks noChangeArrowheads="1"/>
          </p:cNvSpPr>
          <p:nvPr/>
        </p:nvSpPr>
        <p:spPr bwMode="auto">
          <a:xfrm>
            <a:off x="1071563" y="3857625"/>
            <a:ext cx="1357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Kenaf, juta</a:t>
            </a:r>
          </a:p>
          <a:p>
            <a:r>
              <a:rPr lang="pl-PL">
                <a:latin typeface="Calibri" pitchFamily="34" charset="0"/>
              </a:rPr>
              <a:t>Konopie, len</a:t>
            </a:r>
          </a:p>
        </p:txBody>
      </p:sp>
      <p:sp>
        <p:nvSpPr>
          <p:cNvPr id="22565" name="pole tekstowe 69"/>
          <p:cNvSpPr txBox="1">
            <a:spLocks noChangeArrowheads="1"/>
          </p:cNvSpPr>
          <p:nvPr/>
        </p:nvSpPr>
        <p:spPr bwMode="auto">
          <a:xfrm>
            <a:off x="2251075" y="2833688"/>
            <a:ext cx="690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Liście</a:t>
            </a:r>
          </a:p>
        </p:txBody>
      </p:sp>
      <p:sp>
        <p:nvSpPr>
          <p:cNvPr id="22566" name="pole tekstowe 70"/>
          <p:cNvSpPr txBox="1">
            <a:spLocks noChangeArrowheads="1"/>
          </p:cNvSpPr>
          <p:nvPr/>
        </p:nvSpPr>
        <p:spPr bwMode="auto">
          <a:xfrm>
            <a:off x="3143250" y="2820988"/>
            <a:ext cx="911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Ziarna/ </a:t>
            </a:r>
          </a:p>
          <a:p>
            <a:pPr algn="ctr"/>
            <a:r>
              <a:rPr lang="pl-PL">
                <a:latin typeface="Calibri" pitchFamily="34" charset="0"/>
              </a:rPr>
              <a:t>owoce</a:t>
            </a:r>
          </a:p>
        </p:txBody>
      </p:sp>
      <p:sp>
        <p:nvSpPr>
          <p:cNvPr id="22567" name="pole tekstowe 71"/>
          <p:cNvSpPr txBox="1">
            <a:spLocks noChangeArrowheads="1"/>
          </p:cNvSpPr>
          <p:nvPr/>
        </p:nvSpPr>
        <p:spPr bwMode="auto">
          <a:xfrm>
            <a:off x="2679700" y="5202238"/>
            <a:ext cx="1785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Agawa, sisal, </a:t>
            </a:r>
          </a:p>
          <a:p>
            <a:pPr algn="ctr"/>
            <a:r>
              <a:rPr lang="pl-PL">
                <a:latin typeface="Calibri" pitchFamily="34" charset="0"/>
              </a:rPr>
              <a:t>liście ananasa </a:t>
            </a:r>
          </a:p>
        </p:txBody>
      </p:sp>
      <p:sp>
        <p:nvSpPr>
          <p:cNvPr id="22568" name="pole tekstowe 72"/>
          <p:cNvSpPr txBox="1">
            <a:spLocks noChangeArrowheads="1"/>
          </p:cNvSpPr>
          <p:nvPr/>
        </p:nvSpPr>
        <p:spPr bwMode="auto">
          <a:xfrm>
            <a:off x="3036888" y="4000500"/>
            <a:ext cx="1639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Kokos, bawełna</a:t>
            </a:r>
          </a:p>
        </p:txBody>
      </p:sp>
      <p:sp>
        <p:nvSpPr>
          <p:cNvPr id="22569" name="pole tekstowe 73"/>
          <p:cNvSpPr txBox="1">
            <a:spLocks noChangeArrowheads="1"/>
          </p:cNvSpPr>
          <p:nvPr/>
        </p:nvSpPr>
        <p:spPr bwMode="auto">
          <a:xfrm>
            <a:off x="750888" y="1905000"/>
            <a:ext cx="2643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Roślinne (nie drewno)</a:t>
            </a:r>
          </a:p>
        </p:txBody>
      </p:sp>
      <p:sp>
        <p:nvSpPr>
          <p:cNvPr id="22570" name="pole tekstowe 74"/>
          <p:cNvSpPr txBox="1">
            <a:spLocks noChangeArrowheads="1"/>
          </p:cNvSpPr>
          <p:nvPr/>
        </p:nvSpPr>
        <p:spPr bwMode="auto">
          <a:xfrm>
            <a:off x="4322763" y="2976563"/>
            <a:ext cx="1023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Trawy</a:t>
            </a:r>
          </a:p>
        </p:txBody>
      </p:sp>
      <p:sp>
        <p:nvSpPr>
          <p:cNvPr id="22571" name="pole tekstowe 75"/>
          <p:cNvSpPr txBox="1">
            <a:spLocks noChangeArrowheads="1"/>
          </p:cNvSpPr>
          <p:nvPr/>
        </p:nvSpPr>
        <p:spPr bwMode="auto">
          <a:xfrm>
            <a:off x="4775200" y="5226050"/>
            <a:ext cx="1071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Bambus </a:t>
            </a:r>
          </a:p>
        </p:txBody>
      </p:sp>
      <p:sp>
        <p:nvSpPr>
          <p:cNvPr id="22572" name="pole tekstowe 76"/>
          <p:cNvSpPr txBox="1">
            <a:spLocks noChangeArrowheads="1"/>
          </p:cNvSpPr>
          <p:nvPr/>
        </p:nvSpPr>
        <p:spPr bwMode="auto">
          <a:xfrm>
            <a:off x="7310438" y="1868488"/>
            <a:ext cx="984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drewno</a:t>
            </a:r>
          </a:p>
        </p:txBody>
      </p:sp>
      <p:sp>
        <p:nvSpPr>
          <p:cNvPr id="22573" name="pole tekstowe 77"/>
          <p:cNvSpPr txBox="1">
            <a:spLocks noChangeArrowheads="1"/>
          </p:cNvSpPr>
          <p:nvPr/>
        </p:nvSpPr>
        <p:spPr bwMode="auto">
          <a:xfrm>
            <a:off x="5537200" y="3094038"/>
            <a:ext cx="1754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Miękkie i twarde </a:t>
            </a:r>
          </a:p>
          <a:p>
            <a:pPr algn="ctr"/>
            <a:r>
              <a:rPr lang="pl-PL">
                <a:latin typeface="Calibri" pitchFamily="34" charset="0"/>
              </a:rPr>
              <a:t>drewno</a:t>
            </a:r>
          </a:p>
        </p:txBody>
      </p:sp>
      <p:sp>
        <p:nvSpPr>
          <p:cNvPr id="22574" name="pole tekstowe 79"/>
          <p:cNvSpPr txBox="1">
            <a:spLocks noChangeArrowheads="1"/>
          </p:cNvSpPr>
          <p:nvPr/>
        </p:nvSpPr>
        <p:spPr bwMode="auto">
          <a:xfrm>
            <a:off x="7466013" y="3119438"/>
            <a:ext cx="1471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Przetworzone</a:t>
            </a:r>
          </a:p>
          <a:p>
            <a:pPr algn="ctr"/>
            <a:r>
              <a:rPr lang="pl-PL">
                <a:latin typeface="Calibri" pitchFamily="34" charset="0"/>
              </a:rPr>
              <a:t> drewno:</a:t>
            </a:r>
          </a:p>
          <a:p>
            <a:pPr algn="ctr"/>
            <a:r>
              <a:rPr lang="pl-PL">
                <a:latin typeface="Calibri" pitchFamily="34" charset="0"/>
              </a:rPr>
              <a:t>gazety, </a:t>
            </a:r>
            <a:br>
              <a:rPr lang="pl-PL">
                <a:latin typeface="Calibri" pitchFamily="34" charset="0"/>
              </a:rPr>
            </a:br>
            <a:r>
              <a:rPr lang="pl-PL">
                <a:latin typeface="Calibri" pitchFamily="34" charset="0"/>
              </a:rPr>
              <a:t>czasopisma</a:t>
            </a:r>
          </a:p>
        </p:txBody>
      </p:sp>
      <p:sp>
        <p:nvSpPr>
          <p:cNvPr id="22575" name="pole tekstowe 80"/>
          <p:cNvSpPr txBox="1">
            <a:spLocks noChangeArrowheads="1"/>
          </p:cNvSpPr>
          <p:nvPr/>
        </p:nvSpPr>
        <p:spPr bwMode="auto">
          <a:xfrm>
            <a:off x="3286125" y="714375"/>
            <a:ext cx="2035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Włókna naturalne</a:t>
            </a:r>
          </a:p>
        </p:txBody>
      </p:sp>
      <p:cxnSp>
        <p:nvCxnSpPr>
          <p:cNvPr id="90" name="Łącznik łamany 89"/>
          <p:cNvCxnSpPr>
            <a:endCxn id="11" idx="0"/>
          </p:cNvCxnSpPr>
          <p:nvPr/>
        </p:nvCxnSpPr>
        <p:spPr>
          <a:xfrm>
            <a:off x="3608388" y="2547938"/>
            <a:ext cx="1071562" cy="357187"/>
          </a:xfrm>
          <a:prstGeom prst="bentConnector2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Schemat blokowy: proces alternatywny 92"/>
          <p:cNvSpPr/>
          <p:nvPr/>
        </p:nvSpPr>
        <p:spPr>
          <a:xfrm>
            <a:off x="4108450" y="1833563"/>
            <a:ext cx="1928813" cy="428625"/>
          </a:xfrm>
          <a:prstGeom prst="flowChartAlternateProcess">
            <a:avLst/>
          </a:prstGeom>
          <a:noFill/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78" name="pole tekstowe 94"/>
          <p:cNvSpPr txBox="1">
            <a:spLocks noChangeArrowheads="1"/>
          </p:cNvSpPr>
          <p:nvPr/>
        </p:nvSpPr>
        <p:spPr bwMode="auto">
          <a:xfrm>
            <a:off x="4537075" y="1833563"/>
            <a:ext cx="111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Zwierzęce</a:t>
            </a:r>
          </a:p>
        </p:txBody>
      </p:sp>
      <p:cxnSp>
        <p:nvCxnSpPr>
          <p:cNvPr id="97" name="Kształt 96"/>
          <p:cNvCxnSpPr>
            <a:endCxn id="22578" idx="0"/>
          </p:cNvCxnSpPr>
          <p:nvPr/>
        </p:nvCxnSpPr>
        <p:spPr>
          <a:xfrm>
            <a:off x="4537075" y="1476375"/>
            <a:ext cx="558800" cy="357188"/>
          </a:xfrm>
          <a:prstGeom prst="bentConnector2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Schemat blokowy: proces alternatywny 97"/>
          <p:cNvSpPr/>
          <p:nvPr/>
        </p:nvSpPr>
        <p:spPr>
          <a:xfrm>
            <a:off x="5251450" y="4191000"/>
            <a:ext cx="1143000" cy="642938"/>
          </a:xfrm>
          <a:prstGeom prst="flowChartAlternateProcess">
            <a:avLst/>
          </a:prstGeom>
          <a:noFill/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9" name="Schemat blokowy: proces alternatywny 98"/>
          <p:cNvSpPr/>
          <p:nvPr/>
        </p:nvSpPr>
        <p:spPr>
          <a:xfrm>
            <a:off x="6680200" y="4405313"/>
            <a:ext cx="1038225" cy="428625"/>
          </a:xfrm>
          <a:prstGeom prst="flowChartAlternateProcess">
            <a:avLst/>
          </a:prstGeom>
          <a:noFill/>
          <a:ln>
            <a:solidFill>
              <a:schemeClr val="tx2">
                <a:lumMod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82" name="pole tekstowe 99"/>
          <p:cNvSpPr txBox="1">
            <a:spLocks noChangeArrowheads="1"/>
          </p:cNvSpPr>
          <p:nvPr/>
        </p:nvSpPr>
        <p:spPr bwMode="auto">
          <a:xfrm>
            <a:off x="5180013" y="4191000"/>
            <a:ext cx="1230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Owłosienie</a:t>
            </a:r>
          </a:p>
          <a:p>
            <a:pPr algn="ctr"/>
            <a:r>
              <a:rPr lang="pl-PL">
                <a:latin typeface="Calibri" pitchFamily="34" charset="0"/>
              </a:rPr>
              <a:t> ssaków</a:t>
            </a:r>
          </a:p>
        </p:txBody>
      </p:sp>
      <p:sp>
        <p:nvSpPr>
          <p:cNvPr id="22583" name="pole tekstowe 100"/>
          <p:cNvSpPr txBox="1">
            <a:spLocks noChangeArrowheads="1"/>
          </p:cNvSpPr>
          <p:nvPr/>
        </p:nvSpPr>
        <p:spPr bwMode="auto">
          <a:xfrm>
            <a:off x="6786563" y="4429125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Jedwab</a:t>
            </a:r>
          </a:p>
        </p:txBody>
      </p:sp>
      <p:cxnSp>
        <p:nvCxnSpPr>
          <p:cNvPr id="103" name="Łącznik łamany 102"/>
          <p:cNvCxnSpPr/>
          <p:nvPr/>
        </p:nvCxnSpPr>
        <p:spPr>
          <a:xfrm rot="16200000" flipH="1">
            <a:off x="4429919" y="3155156"/>
            <a:ext cx="1857375" cy="214313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łamany 104"/>
          <p:cNvCxnSpPr/>
          <p:nvPr/>
        </p:nvCxnSpPr>
        <p:spPr>
          <a:xfrm>
            <a:off x="5465763" y="3905250"/>
            <a:ext cx="1714500" cy="500063"/>
          </a:xfrm>
          <a:prstGeom prst="bentConnector3">
            <a:avLst>
              <a:gd name="adj1" fmla="val 99708"/>
            </a:avLst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chemat blokowy: proces alternatywny 106"/>
          <p:cNvSpPr/>
          <p:nvPr/>
        </p:nvSpPr>
        <p:spPr>
          <a:xfrm>
            <a:off x="6465888" y="5191125"/>
            <a:ext cx="857250" cy="428625"/>
          </a:xfrm>
          <a:prstGeom prst="flowChartAlternateProcess">
            <a:avLst/>
          </a:prstGeom>
          <a:noFill/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87" name="pole tekstowe 107"/>
          <p:cNvSpPr txBox="1">
            <a:spLocks noChangeArrowheads="1"/>
          </p:cNvSpPr>
          <p:nvPr/>
        </p:nvSpPr>
        <p:spPr bwMode="auto">
          <a:xfrm>
            <a:off x="6488113" y="5191125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Wełna</a:t>
            </a:r>
          </a:p>
        </p:txBody>
      </p:sp>
      <p:sp>
        <p:nvSpPr>
          <p:cNvPr id="109" name="Schemat blokowy: proces alternatywny 108"/>
          <p:cNvSpPr/>
          <p:nvPr/>
        </p:nvSpPr>
        <p:spPr>
          <a:xfrm>
            <a:off x="6465888" y="5762625"/>
            <a:ext cx="857250" cy="714375"/>
          </a:xfrm>
          <a:prstGeom prst="flowChartAlternateProcess">
            <a:avLst/>
          </a:prstGeom>
          <a:noFill/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89" name="pole tekstowe 110"/>
          <p:cNvSpPr txBox="1">
            <a:spLocks noChangeArrowheads="1"/>
          </p:cNvSpPr>
          <p:nvPr/>
        </p:nvSpPr>
        <p:spPr bwMode="auto">
          <a:xfrm>
            <a:off x="6405563" y="5821363"/>
            <a:ext cx="1000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Włos, </a:t>
            </a:r>
            <a:br>
              <a:rPr lang="pl-PL">
                <a:latin typeface="Calibri" pitchFamily="34" charset="0"/>
              </a:rPr>
            </a:br>
            <a:r>
              <a:rPr lang="pl-PL">
                <a:latin typeface="Calibri" pitchFamily="34" charset="0"/>
              </a:rPr>
              <a:t>sierść</a:t>
            </a:r>
          </a:p>
          <a:p>
            <a:pPr algn="ctr"/>
            <a:r>
              <a:rPr lang="pl-PL">
                <a:latin typeface="Calibri" pitchFamily="34" charset="0"/>
              </a:rPr>
              <a:t> </a:t>
            </a:r>
          </a:p>
        </p:txBody>
      </p:sp>
      <p:cxnSp>
        <p:nvCxnSpPr>
          <p:cNvPr id="114" name="Kształt 113"/>
          <p:cNvCxnSpPr/>
          <p:nvPr/>
        </p:nvCxnSpPr>
        <p:spPr>
          <a:xfrm rot="16200000" flipH="1">
            <a:off x="5507832" y="5337969"/>
            <a:ext cx="1462087" cy="428625"/>
          </a:xfrm>
          <a:prstGeom prst="bentConnector2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Łącznik łamany 115"/>
          <p:cNvCxnSpPr/>
          <p:nvPr/>
        </p:nvCxnSpPr>
        <p:spPr>
          <a:xfrm rot="10800000">
            <a:off x="6037263" y="5334000"/>
            <a:ext cx="428625" cy="142875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Schemat blokowy: proces alternatywny 122"/>
          <p:cNvSpPr/>
          <p:nvPr/>
        </p:nvSpPr>
        <p:spPr>
          <a:xfrm>
            <a:off x="7608888" y="5048250"/>
            <a:ext cx="1285875" cy="428625"/>
          </a:xfrm>
          <a:prstGeom prst="flowChartAlternateProcess">
            <a:avLst/>
          </a:prstGeom>
          <a:noFill/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93" name="pole tekstowe 123"/>
          <p:cNvSpPr txBox="1">
            <a:spLocks noChangeArrowheads="1"/>
          </p:cNvSpPr>
          <p:nvPr/>
        </p:nvSpPr>
        <p:spPr bwMode="auto">
          <a:xfrm>
            <a:off x="7680325" y="5048250"/>
            <a:ext cx="12636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100" b="1">
                <a:latin typeface="Calibri" pitchFamily="34" charset="0"/>
              </a:rPr>
              <a:t>Owcza, kozia,</a:t>
            </a:r>
          </a:p>
          <a:p>
            <a:r>
              <a:rPr lang="pl-PL" sz="1100" b="1">
                <a:latin typeface="Calibri" pitchFamily="34" charset="0"/>
              </a:rPr>
              <a:t>Wielbłądzia, lamia</a:t>
            </a:r>
          </a:p>
        </p:txBody>
      </p:sp>
      <p:cxnSp>
        <p:nvCxnSpPr>
          <p:cNvPr id="126" name="Łącznik łamany 125"/>
          <p:cNvCxnSpPr>
            <a:stCxn id="107" idx="3"/>
            <a:endCxn id="123" idx="1"/>
          </p:cNvCxnSpPr>
          <p:nvPr/>
        </p:nvCxnSpPr>
        <p:spPr>
          <a:xfrm flipV="1">
            <a:off x="7323138" y="5262563"/>
            <a:ext cx="285750" cy="142875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Schemat blokowy: proces alternatywny 126"/>
          <p:cNvSpPr/>
          <p:nvPr/>
        </p:nvSpPr>
        <p:spPr>
          <a:xfrm>
            <a:off x="7608888" y="5619750"/>
            <a:ext cx="1285875" cy="500063"/>
          </a:xfrm>
          <a:prstGeom prst="flowChartAlternateProcess">
            <a:avLst/>
          </a:prstGeom>
          <a:noFill/>
          <a:ln>
            <a:solidFill>
              <a:schemeClr val="tx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596" name="pole tekstowe 130"/>
          <p:cNvSpPr txBox="1">
            <a:spLocks noChangeArrowheads="1"/>
          </p:cNvSpPr>
          <p:nvPr/>
        </p:nvSpPr>
        <p:spPr bwMode="auto">
          <a:xfrm>
            <a:off x="7680325" y="5619750"/>
            <a:ext cx="10858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100" b="1">
                <a:latin typeface="Calibri" pitchFamily="34" charset="0"/>
              </a:rPr>
              <a:t>Włos zajęczy, </a:t>
            </a:r>
          </a:p>
          <a:p>
            <a:r>
              <a:rPr lang="pl-PL" sz="1100" b="1">
                <a:latin typeface="Calibri" pitchFamily="34" charset="0"/>
              </a:rPr>
              <a:t>Króliczy, koński</a:t>
            </a:r>
          </a:p>
        </p:txBody>
      </p:sp>
      <p:cxnSp>
        <p:nvCxnSpPr>
          <p:cNvPr id="133" name="Łącznik łamany 132"/>
          <p:cNvCxnSpPr>
            <a:stCxn id="109" idx="3"/>
            <a:endCxn id="127" idx="1"/>
          </p:cNvCxnSpPr>
          <p:nvPr/>
        </p:nvCxnSpPr>
        <p:spPr>
          <a:xfrm flipV="1">
            <a:off x="7323138" y="5870575"/>
            <a:ext cx="285750" cy="249238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ymbol zastępczy numeru slajdu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0" y="500063"/>
            <a:ext cx="885825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l-PL" sz="3200" i="1" dirty="0">
                <a:latin typeface="+mj-lt"/>
                <a:ea typeface="Gungsuh" pitchFamily="18" charset="-127"/>
                <a:cs typeface="+mj-cs"/>
              </a:rPr>
              <a:t>Kompozyty z włóknami naturalnymi - publikacje</a:t>
            </a:r>
          </a:p>
        </p:txBody>
      </p:sp>
      <p:grpSp>
        <p:nvGrpSpPr>
          <p:cNvPr id="2" name="Grupa 10"/>
          <p:cNvGrpSpPr>
            <a:grpSpLocks/>
          </p:cNvGrpSpPr>
          <p:nvPr/>
        </p:nvGrpSpPr>
        <p:grpSpPr bwMode="auto">
          <a:xfrm>
            <a:off x="214313" y="1293813"/>
            <a:ext cx="4214812" cy="890587"/>
            <a:chOff x="1009400" y="950026"/>
            <a:chExt cx="7123214" cy="1987503"/>
          </a:xfrm>
        </p:grpSpPr>
        <p:pic>
          <p:nvPicPr>
            <p:cNvPr id="23573" name="Picture 1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009400" y="950026"/>
              <a:ext cx="7113319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4" name="Picture 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015340" y="2048859"/>
              <a:ext cx="7113319" cy="8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5" name="Picture 1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019295" y="1864426"/>
              <a:ext cx="7113319" cy="24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02175" y="5448300"/>
            <a:ext cx="42640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625" y="2292350"/>
            <a:ext cx="45243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95813" y="4076700"/>
            <a:ext cx="441801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4127500"/>
            <a:ext cx="45720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53988" y="5497513"/>
            <a:ext cx="4418012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a 18"/>
          <p:cNvGrpSpPr>
            <a:grpSpLocks/>
          </p:cNvGrpSpPr>
          <p:nvPr/>
        </p:nvGrpSpPr>
        <p:grpSpPr bwMode="auto">
          <a:xfrm>
            <a:off x="4654550" y="1339850"/>
            <a:ext cx="4370388" cy="1184275"/>
            <a:chOff x="5428512" y="2231076"/>
            <a:chExt cx="4914896" cy="1183392"/>
          </a:xfrm>
        </p:grpSpPr>
        <p:pic>
          <p:nvPicPr>
            <p:cNvPr id="23571" name="Picture 3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5430489" y="2481943"/>
              <a:ext cx="4912919" cy="93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3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5428512" y="2231076"/>
              <a:ext cx="4912919" cy="333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2" name="Picture 8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702175" y="2528888"/>
            <a:ext cx="425132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rostokąt 20"/>
          <p:cNvSpPr/>
          <p:nvPr/>
        </p:nvSpPr>
        <p:spPr>
          <a:xfrm>
            <a:off x="2411413" y="1916113"/>
            <a:ext cx="1584325" cy="144462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5522913" y="1681163"/>
            <a:ext cx="1506537" cy="173037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323850" y="3429000"/>
            <a:ext cx="647700" cy="144463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5148263" y="3573463"/>
            <a:ext cx="1152525" cy="142875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1873250" y="5157788"/>
            <a:ext cx="792163" cy="142875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2627313" y="6237288"/>
            <a:ext cx="865187" cy="215900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8" name="Prostokąt 27"/>
          <p:cNvSpPr/>
          <p:nvPr/>
        </p:nvSpPr>
        <p:spPr>
          <a:xfrm>
            <a:off x="4716463" y="6021388"/>
            <a:ext cx="1079500" cy="215900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9" name="Prostokąt 28"/>
          <p:cNvSpPr/>
          <p:nvPr/>
        </p:nvSpPr>
        <p:spPr>
          <a:xfrm>
            <a:off x="6443663" y="4868863"/>
            <a:ext cx="576262" cy="144462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C000">
                <a:alpha val="1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F52D8-B39F-49D6-B3E5-C0F4A92FDB70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1071563" y="274638"/>
            <a:ext cx="3714750" cy="725487"/>
          </a:xfrm>
        </p:spPr>
        <p:txBody>
          <a:bodyPr/>
          <a:lstStyle/>
          <a:p>
            <a:pPr algn="l"/>
            <a:r>
              <a:rPr lang="pl-PL" sz="3600" i="1" smtClean="0"/>
              <a:t>Ekologia</a:t>
            </a:r>
          </a:p>
        </p:txBody>
      </p:sp>
      <p:sp>
        <p:nvSpPr>
          <p:cNvPr id="3075" name="Prostokąt 4"/>
          <p:cNvSpPr>
            <a:spLocks noChangeArrowheads="1"/>
          </p:cNvSpPr>
          <p:nvPr/>
        </p:nvSpPr>
        <p:spPr bwMode="auto">
          <a:xfrm>
            <a:off x="911225" y="1214438"/>
            <a:ext cx="7321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/>
              <a:t>(gr. </a:t>
            </a:r>
            <a:r>
              <a:rPr lang="pl-PL" sz="2400" i="1"/>
              <a:t>oíkos</a:t>
            </a:r>
            <a:r>
              <a:rPr lang="pl-PL" sz="2400"/>
              <a:t> + </a:t>
            </a:r>
            <a:r>
              <a:rPr lang="pl-PL" sz="2400" i="1"/>
              <a:t>-logia </a:t>
            </a:r>
            <a:r>
              <a:rPr lang="pl-PL" sz="2400"/>
              <a:t>= dom + nauka) </a:t>
            </a:r>
          </a:p>
          <a:p>
            <a:r>
              <a:rPr lang="pl-PL" sz="2400"/>
              <a:t>– nauka o strukturze i funkcjonowaniu przyrody</a:t>
            </a:r>
          </a:p>
          <a:p>
            <a:endParaRPr lang="pl-PL" sz="2400"/>
          </a:p>
        </p:txBody>
      </p:sp>
      <p:grpSp>
        <p:nvGrpSpPr>
          <p:cNvPr id="2" name="Grupa 13"/>
          <p:cNvGrpSpPr>
            <a:grpSpLocks/>
          </p:cNvGrpSpPr>
          <p:nvPr/>
        </p:nvGrpSpPr>
        <p:grpSpPr bwMode="auto">
          <a:xfrm>
            <a:off x="1000125" y="3214688"/>
            <a:ext cx="4214813" cy="2571750"/>
            <a:chOff x="714348" y="3643314"/>
            <a:chExt cx="4214842" cy="2571768"/>
          </a:xfrm>
        </p:grpSpPr>
        <p:sp>
          <p:nvSpPr>
            <p:cNvPr id="3081" name="Prostokąt 5"/>
            <p:cNvSpPr>
              <a:spLocks noChangeArrowheads="1"/>
            </p:cNvSpPr>
            <p:nvPr/>
          </p:nvSpPr>
          <p:spPr bwMode="auto">
            <a:xfrm>
              <a:off x="928662" y="3824591"/>
              <a:ext cx="30003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2400"/>
                <a:t>Oddziaływania:</a:t>
              </a:r>
            </a:p>
          </p:txBody>
        </p:sp>
        <p:sp>
          <p:nvSpPr>
            <p:cNvPr id="3082" name="Prostokąt 6"/>
            <p:cNvSpPr>
              <a:spLocks noChangeArrowheads="1"/>
            </p:cNvSpPr>
            <p:nvPr/>
          </p:nvSpPr>
          <p:spPr bwMode="auto">
            <a:xfrm>
              <a:off x="928662" y="5429264"/>
              <a:ext cx="14526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rgbClr val="000000"/>
                  </a:solidFill>
                </a:rPr>
                <a:t>organizm</a:t>
              </a:r>
              <a:endParaRPr lang="pl-PL" sz="2400"/>
            </a:p>
          </p:txBody>
        </p:sp>
        <p:sp>
          <p:nvSpPr>
            <p:cNvPr id="3083" name="Prostokąt 7"/>
            <p:cNvSpPr>
              <a:spLocks noChangeArrowheads="1"/>
            </p:cNvSpPr>
            <p:nvPr/>
          </p:nvSpPr>
          <p:spPr bwMode="auto">
            <a:xfrm>
              <a:off x="2988121" y="5429264"/>
              <a:ext cx="17267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rgbClr val="000000"/>
                  </a:solidFill>
                </a:rPr>
                <a:t>środowisko</a:t>
              </a:r>
              <a:endParaRPr lang="pl-PL" sz="2400"/>
            </a:p>
          </p:txBody>
        </p:sp>
        <p:sp>
          <p:nvSpPr>
            <p:cNvPr id="3084" name="Prostokąt 8"/>
            <p:cNvSpPr>
              <a:spLocks noChangeArrowheads="1"/>
            </p:cNvSpPr>
            <p:nvPr/>
          </p:nvSpPr>
          <p:spPr bwMode="auto">
            <a:xfrm>
              <a:off x="2906146" y="4643446"/>
              <a:ext cx="14526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rgbClr val="000000"/>
                  </a:solidFill>
                </a:rPr>
                <a:t>organizm</a:t>
              </a:r>
              <a:endParaRPr lang="pl-PL" sz="2400"/>
            </a:p>
          </p:txBody>
        </p:sp>
        <p:sp>
          <p:nvSpPr>
            <p:cNvPr id="3085" name="Prostokąt 9"/>
            <p:cNvSpPr>
              <a:spLocks noChangeArrowheads="1"/>
            </p:cNvSpPr>
            <p:nvPr/>
          </p:nvSpPr>
          <p:spPr bwMode="auto">
            <a:xfrm>
              <a:off x="928662" y="4643446"/>
              <a:ext cx="1537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rgbClr val="000000"/>
                  </a:solidFill>
                </a:rPr>
                <a:t>organizm </a:t>
              </a:r>
              <a:endParaRPr lang="pl-PL" sz="2400"/>
            </a:p>
          </p:txBody>
        </p:sp>
        <p:sp>
          <p:nvSpPr>
            <p:cNvPr id="11" name="Strzałka w lewo i prawo 10"/>
            <p:cNvSpPr/>
            <p:nvPr/>
          </p:nvSpPr>
          <p:spPr>
            <a:xfrm>
              <a:off x="2327259" y="4797434"/>
              <a:ext cx="571504" cy="142876"/>
            </a:xfrm>
            <a:prstGeom prst="left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2" name="Strzałka w lewo i prawo 11"/>
            <p:cNvSpPr/>
            <p:nvPr/>
          </p:nvSpPr>
          <p:spPr>
            <a:xfrm>
              <a:off x="2344722" y="5572139"/>
              <a:ext cx="571504" cy="142876"/>
            </a:xfrm>
            <a:prstGeom prst="left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3" name="Prostokąt zaokrąglony 12"/>
            <p:cNvSpPr/>
            <p:nvPr/>
          </p:nvSpPr>
          <p:spPr>
            <a:xfrm>
              <a:off x="714348" y="3643314"/>
              <a:ext cx="4214842" cy="2571768"/>
            </a:xfrm>
            <a:prstGeom prst="round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8125" y="214313"/>
            <a:ext cx="10906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0688" y="4786313"/>
            <a:ext cx="2500312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0" y="2714625"/>
            <a:ext cx="2554288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00875" y="2714625"/>
            <a:ext cx="129063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39"/>
          <p:cNvGrpSpPr>
            <a:grpSpLocks/>
          </p:cNvGrpSpPr>
          <p:nvPr/>
        </p:nvGrpSpPr>
        <p:grpSpPr bwMode="auto">
          <a:xfrm>
            <a:off x="0" y="0"/>
            <a:ext cx="8572528" cy="6143644"/>
            <a:chOff x="928662" y="500042"/>
            <a:chExt cx="6457158" cy="4734088"/>
          </a:xfrm>
        </p:grpSpPr>
        <p:pic>
          <p:nvPicPr>
            <p:cNvPr id="24579" name="Picture 1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28662" y="3571876"/>
              <a:ext cx="2214578" cy="166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0" name="Picture 8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928662" y="2000240"/>
              <a:ext cx="2227516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Obraz 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928662" y="500042"/>
              <a:ext cx="2214577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pole tekstowe 5"/>
            <p:cNvSpPr txBox="1">
              <a:spLocks noChangeArrowheads="1"/>
            </p:cNvSpPr>
            <p:nvPr/>
          </p:nvSpPr>
          <p:spPr bwMode="auto">
            <a:xfrm>
              <a:off x="2428860" y="1643050"/>
              <a:ext cx="6866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>
                  <a:latin typeface="Calibri" pitchFamily="34" charset="0"/>
                </a:rPr>
                <a:t>LEN</a:t>
              </a:r>
            </a:p>
          </p:txBody>
        </p:sp>
        <p:pic>
          <p:nvPicPr>
            <p:cNvPr id="24583" name="Obraz 6" descr="Włókna konopi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143240" y="500042"/>
              <a:ext cx="2143140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4" name="Obraz 7" descr="Rosnące konopie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143240" y="500042"/>
              <a:ext cx="428628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pole tekstowe 8"/>
            <p:cNvSpPr txBox="1">
              <a:spLocks noChangeArrowheads="1"/>
            </p:cNvSpPr>
            <p:nvPr/>
          </p:nvSpPr>
          <p:spPr bwMode="auto">
            <a:xfrm flipH="1">
              <a:off x="4379902" y="1697823"/>
              <a:ext cx="1000069" cy="300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>
                  <a:latin typeface="Calibri" pitchFamily="34" charset="0"/>
                </a:rPr>
                <a:t>KONOPIE</a:t>
              </a:r>
            </a:p>
          </p:txBody>
        </p:sp>
        <p:pic>
          <p:nvPicPr>
            <p:cNvPr id="24586" name="Obraz 9" descr="Włókno łykowe z juty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286380" y="500042"/>
              <a:ext cx="2086472" cy="149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pole tekstowe 12"/>
            <p:cNvSpPr txBox="1">
              <a:spLocks noChangeArrowheads="1"/>
            </p:cNvSpPr>
            <p:nvPr/>
          </p:nvSpPr>
          <p:spPr bwMode="auto">
            <a:xfrm>
              <a:off x="6715140" y="1643050"/>
              <a:ext cx="6429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>
                  <a:latin typeface="Calibri" pitchFamily="34" charset="0"/>
                </a:rPr>
                <a:t>JUTA</a:t>
              </a:r>
            </a:p>
          </p:txBody>
        </p:sp>
        <p:pic>
          <p:nvPicPr>
            <p:cNvPr id="24588" name="Picture 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286380" y="500042"/>
              <a:ext cx="500066" cy="75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9" name="Picture 3" descr="C:\Users\OEM\Desktop\Len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928663" y="500042"/>
              <a:ext cx="928694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0" name="pole tekstowe 16"/>
            <p:cNvSpPr txBox="1">
              <a:spLocks noChangeArrowheads="1"/>
            </p:cNvSpPr>
            <p:nvPr/>
          </p:nvSpPr>
          <p:spPr bwMode="auto">
            <a:xfrm>
              <a:off x="2214546" y="3214686"/>
              <a:ext cx="9137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>
                  <a:latin typeface="Calibri" pitchFamily="34" charset="0"/>
                </a:rPr>
                <a:t>AGAWA</a:t>
              </a:r>
            </a:p>
          </p:txBody>
        </p:sp>
        <p:pic>
          <p:nvPicPr>
            <p:cNvPr id="24591" name="Obraz 17" descr="Agawa">
              <a:hlinkClick r:id="rId10" tooltip="&quot;Agawa&quot;"/>
            </p:cNvPr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928662" y="2000240"/>
              <a:ext cx="523955" cy="500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Obraz 18" descr="Włókna łykowe z ramii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143240" y="2000240"/>
              <a:ext cx="2143140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3" name="pole tekstowe 19"/>
            <p:cNvSpPr txBox="1">
              <a:spLocks noChangeArrowheads="1"/>
            </p:cNvSpPr>
            <p:nvPr/>
          </p:nvSpPr>
          <p:spPr bwMode="auto">
            <a:xfrm>
              <a:off x="4429124" y="3214686"/>
              <a:ext cx="8306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>
                  <a:latin typeface="Calibri" pitchFamily="34" charset="0"/>
                </a:rPr>
                <a:t>RAMIA</a:t>
              </a:r>
            </a:p>
          </p:txBody>
        </p:sp>
        <p:pic>
          <p:nvPicPr>
            <p:cNvPr id="24594" name="Picture 4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3143240" y="2000240"/>
              <a:ext cx="664981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5" name="Picture 5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5286380" y="2000240"/>
              <a:ext cx="2071702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6" name="pole tekstowe 22"/>
            <p:cNvSpPr txBox="1">
              <a:spLocks noChangeArrowheads="1"/>
            </p:cNvSpPr>
            <p:nvPr/>
          </p:nvSpPr>
          <p:spPr bwMode="auto">
            <a:xfrm>
              <a:off x="6572264" y="3214686"/>
              <a:ext cx="8135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>
                  <a:latin typeface="Calibri" pitchFamily="34" charset="0"/>
                </a:rPr>
                <a:t>KOKOS</a:t>
              </a:r>
            </a:p>
          </p:txBody>
        </p:sp>
        <p:pic>
          <p:nvPicPr>
            <p:cNvPr id="24597" name="Picture 6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5286380" y="2000241"/>
              <a:ext cx="428628" cy="500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8" name="Picture 7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928662" y="3571876"/>
              <a:ext cx="491662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9" name="pole tekstowe 31"/>
            <p:cNvSpPr txBox="1">
              <a:spLocks noChangeArrowheads="1"/>
            </p:cNvSpPr>
            <p:nvPr/>
          </p:nvSpPr>
          <p:spPr bwMode="auto">
            <a:xfrm>
              <a:off x="2285984" y="4857760"/>
              <a:ext cx="8050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>
                  <a:latin typeface="Calibri" pitchFamily="34" charset="0"/>
                </a:rPr>
                <a:t>KENAF</a:t>
              </a:r>
            </a:p>
          </p:txBody>
        </p:sp>
        <p:pic>
          <p:nvPicPr>
            <p:cNvPr id="24600" name="Picture 14"/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3143240" y="3571876"/>
              <a:ext cx="2084797" cy="166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1" name="pole tekstowe 33"/>
            <p:cNvSpPr txBox="1">
              <a:spLocks noChangeArrowheads="1"/>
            </p:cNvSpPr>
            <p:nvPr/>
          </p:nvSpPr>
          <p:spPr bwMode="auto">
            <a:xfrm>
              <a:off x="4214810" y="4786322"/>
              <a:ext cx="9348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>
                  <a:latin typeface="Calibri" pitchFamily="34" charset="0"/>
                </a:rPr>
                <a:t>bambus</a:t>
              </a:r>
            </a:p>
          </p:txBody>
        </p:sp>
        <p:pic>
          <p:nvPicPr>
            <p:cNvPr id="24602" name="Picture 15"/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3143240" y="3571876"/>
              <a:ext cx="682043" cy="623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3" name="Picture 17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5214942" y="3571875"/>
              <a:ext cx="2143140" cy="1662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4" name="pole tekstowe 37"/>
            <p:cNvSpPr txBox="1">
              <a:spLocks noChangeArrowheads="1"/>
            </p:cNvSpPr>
            <p:nvPr/>
          </p:nvSpPr>
          <p:spPr bwMode="auto">
            <a:xfrm>
              <a:off x="6143636" y="4786322"/>
              <a:ext cx="11335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>
                  <a:latin typeface="Calibri" pitchFamily="34" charset="0"/>
                </a:rPr>
                <a:t>kukurydza</a:t>
              </a:r>
            </a:p>
          </p:txBody>
        </p:sp>
        <p:pic>
          <p:nvPicPr>
            <p:cNvPr id="24605" name="Picture 18"/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5214943" y="3571876"/>
              <a:ext cx="428628" cy="56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Symbol zastępczy numeru slajdu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8B44-D431-4D12-99B7-C9143665E747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Zastosowanie włókien</a:t>
            </a:r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3238"/>
          </a:xfrm>
        </p:spPr>
        <p:txBody>
          <a:bodyPr/>
          <a:lstStyle/>
          <a:p>
            <a:pPr eaLnBrk="1" hangingPunct="1"/>
            <a:r>
              <a:rPr lang="pl-PL" b="1" dirty="0" smtClean="0"/>
              <a:t>Ramia:</a:t>
            </a:r>
            <a:r>
              <a:rPr lang="pl-PL" dirty="0" smtClean="0"/>
              <a:t> Wytwarza się z nich lekką, trwałą tkaninę na pościel, obrusy, tasiemki, sznurki, na obicia mebli, sieci, płótno żaglowe i namiotowe, letnie tkaniny ubraniowe, bieliznę, nici, papier itp... krótkich włókien używa się do produkcji banknotów. 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88" y="4857750"/>
            <a:ext cx="16764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75" y="4786313"/>
            <a:ext cx="1571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>
          <a:xfrm>
            <a:off x="500063" y="285750"/>
            <a:ext cx="8229600" cy="2643188"/>
          </a:xfrm>
        </p:spPr>
        <p:txBody>
          <a:bodyPr/>
          <a:lstStyle/>
          <a:p>
            <a:pPr eaLnBrk="1" hangingPunct="1"/>
            <a:r>
              <a:rPr lang="pl-PL" b="1" smtClean="0"/>
              <a:t>Kenaf-</a:t>
            </a:r>
            <a:r>
              <a:rPr lang="pl-PL" smtClean="0"/>
              <a:t> używane m.in. do wyrobu nici, sznurków , worków, brezentów, sieci, tkanin opakunkowych i papieru.</a:t>
            </a:r>
            <a:endParaRPr lang="pl-PL" b="1" smtClean="0"/>
          </a:p>
          <a:p>
            <a:pPr eaLnBrk="1" hangingPunct="1"/>
            <a:endParaRPr lang="pl-PL" smtClean="0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85938" y="1928813"/>
            <a:ext cx="1143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25" y="1857375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Symbol zastępczy zawartości 2"/>
          <p:cNvSpPr txBox="1">
            <a:spLocks/>
          </p:cNvSpPr>
          <p:nvPr/>
        </p:nvSpPr>
        <p:spPr bwMode="auto">
          <a:xfrm>
            <a:off x="642938" y="3500438"/>
            <a:ext cx="82296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pl-PL" sz="3200">
              <a:latin typeface="Calibri" pitchFamily="34" charset="0"/>
            </a:endParaRPr>
          </a:p>
        </p:txBody>
      </p:sp>
      <p:sp>
        <p:nvSpPr>
          <p:cNvPr id="23558" name="Symbol zastępczy zawartości 2"/>
          <p:cNvSpPr txBox="1">
            <a:spLocks/>
          </p:cNvSpPr>
          <p:nvPr/>
        </p:nvSpPr>
        <p:spPr bwMode="auto">
          <a:xfrm>
            <a:off x="714375" y="3429000"/>
            <a:ext cx="82296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3200" b="1">
                <a:latin typeface="Calibri" pitchFamily="34" charset="0"/>
              </a:rPr>
              <a:t>Agawa- </a:t>
            </a:r>
            <a:r>
              <a:rPr lang="pl-PL" sz="3200">
                <a:latin typeface="Calibri" pitchFamily="34" charset="0"/>
              </a:rPr>
              <a:t>pozyskuje się z niej mocne i sztywne włókno zwane sizalem, wykorzystywane m.in. do produkcji lin okrętowych, wyrobów włókienniczych itp..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pl-PL" sz="3200">
              <a:latin typeface="Calibri" pitchFamily="34" charset="0"/>
            </a:endParaRPr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0" y="5429250"/>
            <a:ext cx="8016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14688" y="5429250"/>
            <a:ext cx="838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4375" y="5357813"/>
            <a:ext cx="12096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71938" y="5357813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zawartości 3"/>
          <p:cNvSpPr>
            <a:spLocks noGrp="1"/>
          </p:cNvSpPr>
          <p:nvPr>
            <p:ph idx="1"/>
          </p:nvPr>
        </p:nvSpPr>
        <p:spPr>
          <a:xfrm>
            <a:off x="428625" y="214313"/>
            <a:ext cx="7800975" cy="2857500"/>
          </a:xfrm>
        </p:spPr>
        <p:txBody>
          <a:bodyPr/>
          <a:lstStyle/>
          <a:p>
            <a:pPr eaLnBrk="1" hangingPunct="1"/>
            <a:r>
              <a:rPr lang="pl-PL" sz="2800" b="1" smtClean="0"/>
              <a:t>Kokos</a:t>
            </a:r>
            <a:r>
              <a:rPr lang="pl-PL" sz="2800" smtClean="0"/>
              <a:t>- wytwarza się liny, pędzle, szczotki, geotkaniny, maty zastępujące dywany, </a:t>
            </a:r>
            <a:br>
              <a:rPr lang="pl-PL" sz="2800" smtClean="0"/>
            </a:br>
            <a:r>
              <a:rPr lang="pl-PL" sz="2800" smtClean="0"/>
              <a:t>uszczelnia się nim łodzie. Jest też używane </a:t>
            </a:r>
            <a:br>
              <a:rPr lang="pl-PL" sz="2800" smtClean="0"/>
            </a:br>
            <a:r>
              <a:rPr lang="pl-PL" sz="2800" smtClean="0"/>
              <a:t>szeroko w ogrodnictwie do robienia kompostu jako substytut torfu.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email"/>
          <a:srcRect b="22414"/>
          <a:stretch>
            <a:fillRect/>
          </a:stretch>
        </p:blipFill>
        <p:spPr bwMode="auto">
          <a:xfrm>
            <a:off x="6429375" y="2357438"/>
            <a:ext cx="11049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15250" y="1857375"/>
            <a:ext cx="12096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500063" y="3643313"/>
            <a:ext cx="7358062" cy="1643062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800" b="1" dirty="0">
                <a:latin typeface="+mn-lt"/>
                <a:cs typeface="+mn-cs"/>
              </a:rPr>
              <a:t>Juta</a:t>
            </a:r>
            <a:r>
              <a:rPr lang="pl-PL" sz="2800" dirty="0">
                <a:latin typeface="+mn-lt"/>
                <a:cs typeface="+mn-cs"/>
              </a:rPr>
              <a:t>- stosuje się do produkcji tkanin opakowaniowych, pasów transmisyjnych, </a:t>
            </a:r>
            <a:br>
              <a:rPr lang="pl-PL" sz="2800" dirty="0">
                <a:latin typeface="+mn-lt"/>
                <a:cs typeface="+mn-cs"/>
              </a:rPr>
            </a:br>
            <a:r>
              <a:rPr lang="pl-PL" sz="2800" dirty="0">
                <a:latin typeface="+mn-lt"/>
                <a:cs typeface="+mn-cs"/>
              </a:rPr>
              <a:t>osnów do dywanów, tkanin podkładowych </a:t>
            </a:r>
            <a:br>
              <a:rPr lang="pl-PL" sz="2800" dirty="0">
                <a:latin typeface="+mn-lt"/>
                <a:cs typeface="+mn-cs"/>
              </a:rPr>
            </a:br>
            <a:r>
              <a:rPr lang="pl-PL" sz="2800" dirty="0">
                <a:latin typeface="+mn-lt"/>
                <a:cs typeface="+mn-cs"/>
              </a:rPr>
              <a:t>do wykładzin, worki, dekoracja wnętrz. </a:t>
            </a:r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71563" y="5651500"/>
            <a:ext cx="9445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71688" y="5643563"/>
            <a:ext cx="128587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9000" y="5643563"/>
            <a:ext cx="666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3375" y="5643563"/>
            <a:ext cx="6429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43813" y="357188"/>
            <a:ext cx="1357312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42875"/>
            <a:ext cx="8229600" cy="2000250"/>
          </a:xfrm>
        </p:spPr>
        <p:txBody>
          <a:bodyPr/>
          <a:lstStyle/>
          <a:p>
            <a:pPr eaLnBrk="1" hangingPunct="1"/>
            <a:r>
              <a:rPr lang="pl-PL" sz="2400" b="1" smtClean="0"/>
              <a:t>Konopie</a:t>
            </a:r>
            <a:r>
              <a:rPr lang="pl-PL" sz="2400" smtClean="0"/>
              <a:t> - stosowane w przemyśle powroźniczym, do produkcji plandek oraz jako osnowę podkładową do dywanów.        </a:t>
            </a:r>
          </a:p>
        </p:txBody>
      </p:sp>
      <p:pic>
        <p:nvPicPr>
          <p:cNvPr id="25603" name="Picture 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32113" y="1428750"/>
            <a:ext cx="19605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5" y="1428750"/>
            <a:ext cx="157162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zawartości 3"/>
          <p:cNvSpPr txBox="1">
            <a:spLocks/>
          </p:cNvSpPr>
          <p:nvPr/>
        </p:nvSpPr>
        <p:spPr>
          <a:xfrm>
            <a:off x="457200" y="3429000"/>
            <a:ext cx="8229600" cy="16430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3200" b="1" dirty="0">
                <a:latin typeface="+mn-lt"/>
                <a:cs typeface="+mn-cs"/>
              </a:rPr>
              <a:t>Len</a:t>
            </a:r>
            <a:r>
              <a:rPr lang="pl-PL" sz="3200" dirty="0">
                <a:latin typeface="+mn-lt"/>
                <a:cs typeface="+mn-cs"/>
              </a:rPr>
              <a:t> -bielizna osobista, ręczniki, ścierki, bielizna pościelowa bielizna stołowa, tkaniny sukienkowe, tkaniny dekoracyjne tkaniny obuwnicze i galanteryjne tkaniny ubraniowe, tkaniny techniczne, liny, pasmanteria, nici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pl-PL" sz="3200" dirty="0">
              <a:latin typeface="+mn-lt"/>
              <a:cs typeface="+mn-cs"/>
            </a:endParaRPr>
          </a:p>
        </p:txBody>
      </p:sp>
      <p:pic>
        <p:nvPicPr>
          <p:cNvPr id="25606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8688" y="5000625"/>
            <a:ext cx="12144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pic>
        <p:nvPicPr>
          <p:cNvPr id="25608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0" y="5000625"/>
            <a:ext cx="958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57563" y="5000625"/>
            <a:ext cx="14065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28688" y="1428750"/>
            <a:ext cx="192881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2071688"/>
          </a:xfrm>
        </p:spPr>
        <p:txBody>
          <a:bodyPr/>
          <a:lstStyle/>
          <a:p>
            <a:pPr eaLnBrk="1" hangingPunct="1"/>
            <a:r>
              <a:rPr lang="pl-PL" sz="2800" b="1" dirty="0" smtClean="0"/>
              <a:t>Drewno</a:t>
            </a:r>
            <a:r>
              <a:rPr lang="pl-PL" sz="2800" dirty="0" smtClean="0"/>
              <a:t> ( w postaci mączki drzewnej)- wykorzystywane jako wypełniacz przy produkcji mas plastycznych, takich jak bakelit czy linoleum oraz w pirotechnice.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42938" y="3571875"/>
            <a:ext cx="8229600" cy="178593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3000" b="1" dirty="0">
                <a:latin typeface="+mn-lt"/>
                <a:cs typeface="+mn-cs"/>
              </a:rPr>
              <a:t>Bambus</a:t>
            </a:r>
            <a:r>
              <a:rPr lang="pl-PL" sz="3000" dirty="0">
                <a:latin typeface="+mn-lt"/>
                <a:cs typeface="+mn-cs"/>
              </a:rPr>
              <a:t>- l</a:t>
            </a:r>
            <a:r>
              <a:rPr lang="pl-PL" sz="3000" dirty="0" err="1">
                <a:latin typeface="+mn-lt"/>
                <a:cs typeface="+mn-cs"/>
              </a:rPr>
              <a:t>ekki</a:t>
            </a:r>
            <a:r>
              <a:rPr lang="pl-PL" sz="3000" dirty="0">
                <a:latin typeface="+mn-lt"/>
                <a:cs typeface="+mn-cs"/>
              </a:rPr>
              <a:t> i wytrzymały materiał budowlany, stolarski, galanteryjny, tkacki, wykorzystywany do budowy desek do krojenia żywności oraz na plecionki.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3200" dirty="0">
              <a:latin typeface="+mn-lt"/>
              <a:cs typeface="+mn-cs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5572125"/>
            <a:ext cx="10858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85938" y="5572125"/>
            <a:ext cx="14287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25" y="5500688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5" y="2000250"/>
            <a:ext cx="1571625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28875" y="1928813"/>
            <a:ext cx="112553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 idx="4294967295"/>
          </p:nvPr>
        </p:nvSpPr>
        <p:spPr>
          <a:xfrm>
            <a:off x="142875" y="379413"/>
            <a:ext cx="8269288" cy="620712"/>
          </a:xfrm>
        </p:spPr>
        <p:txBody>
          <a:bodyPr/>
          <a:lstStyle/>
          <a:p>
            <a:pPr algn="l"/>
            <a:r>
              <a:rPr lang="pl-PL" sz="1800" b="1" smtClean="0"/>
              <a:t>Skład chemiczny, zawartość wilgoci, kąt zwilżania dla różnych włókien </a:t>
            </a:r>
          </a:p>
        </p:txBody>
      </p:sp>
      <p:graphicFrame>
        <p:nvGraphicFramePr>
          <p:cNvPr id="37262" name="Group 398"/>
          <p:cNvGraphicFramePr>
            <a:graphicFrameLocks noGrp="1"/>
          </p:cNvGraphicFramePr>
          <p:nvPr/>
        </p:nvGraphicFramePr>
        <p:xfrm>
          <a:off x="179388" y="842963"/>
          <a:ext cx="8856662" cy="5943225"/>
        </p:xfrm>
        <a:graphic>
          <a:graphicData uri="http://schemas.openxmlformats.org/drawingml/2006/table">
            <a:tbl>
              <a:tblPr/>
              <a:tblGrid>
                <a:gridCol w="1093787"/>
                <a:gridCol w="1130300"/>
                <a:gridCol w="1268413"/>
                <a:gridCol w="1058862"/>
                <a:gridCol w="987425"/>
                <a:gridCol w="1104900"/>
                <a:gridCol w="1050925"/>
                <a:gridCol w="1162050"/>
              </a:tblGrid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Włókna</a:t>
                      </a: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celuloza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(wt %)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hemiceluloza (wt %)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lignina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(wt %)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pektyna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(wt %)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zawartość wilgoci 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(wt %)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woski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(wt % 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kąt zwilżania  (deg)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len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71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18,6 - 20,6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2,2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2,3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8 - 12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5 - 10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konopia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70 - 74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17,9 - 22,4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3,7 - 5,7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0,9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6,2 - 12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2 - 6,2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juta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61 - 71,5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13,6 - 20,4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12 - 13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12,5 - 13,7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kenaf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45 -57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21,5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8 - 13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3 - 5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ramia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68,6 - 76,2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13,1 - 16,7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0,6 - 0,7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1,9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7,5 - 17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7,5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pokrzywa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86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11 - 17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sisal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66 - 78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10 - 14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10 - 14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10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10 - 22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10 - 22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agawa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77,6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4 - 8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13,1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liście ananasa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70 - 82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5 - 12,7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11,8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banan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63 - 64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10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10 - 12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manila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56 - 63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12 - 13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5 - 10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bawełna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85 - 90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5,7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0 - 1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7,85 - 8,5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0,6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kokos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32 - 43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0,15 - 0,25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40 - 45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3 - 4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 30 - 49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słomy zbóż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38 - 45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15 - 31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12 - 20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</a:t>
                      </a: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257" marR="4257" marT="425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4BCBB-60EF-44A0-B41F-E54EFD77D3F6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 idx="4294967295"/>
          </p:nvPr>
        </p:nvSpPr>
        <p:spPr>
          <a:xfrm>
            <a:off x="179512" y="404664"/>
            <a:ext cx="8229600" cy="490538"/>
          </a:xfrm>
        </p:spPr>
        <p:txBody>
          <a:bodyPr/>
          <a:lstStyle/>
          <a:p>
            <a:pPr algn="l"/>
            <a:r>
              <a:rPr lang="pl-PL" sz="3200" dirty="0" smtClean="0"/>
              <a:t>Porównanie właściwości włókien</a:t>
            </a:r>
          </a:p>
        </p:txBody>
      </p:sp>
      <p:graphicFrame>
        <p:nvGraphicFramePr>
          <p:cNvPr id="36203" name="Group 363"/>
          <p:cNvGraphicFramePr>
            <a:graphicFrameLocks noGrp="1"/>
          </p:cNvGraphicFramePr>
          <p:nvPr/>
        </p:nvGraphicFramePr>
        <p:xfrm>
          <a:off x="179388" y="1357313"/>
          <a:ext cx="8750300" cy="4857165"/>
        </p:xfrm>
        <a:graphic>
          <a:graphicData uri="http://schemas.openxmlformats.org/drawingml/2006/table">
            <a:tbl>
              <a:tblPr/>
              <a:tblGrid>
                <a:gridCol w="1009650"/>
                <a:gridCol w="1125537"/>
                <a:gridCol w="998538"/>
                <a:gridCol w="2274887"/>
                <a:gridCol w="1363663"/>
                <a:gridCol w="1978025"/>
              </a:tblGrid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włókna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gęstość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(g cm</a:t>
                      </a: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⁻</a:t>
                      </a: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³)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średnica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(µm)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wytrzymałość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na rozciąganie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(MPa)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moduł Younga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(GPa)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odkształcenie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zniszczenia 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(%)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len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40-600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345 - 1500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27,6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2,7 - 3,2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konopia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1,47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25-500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690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juta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1,3-1,49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25-200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393 -800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13 - 26,5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1,16 - 1,5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kenaf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930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53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ramia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1,55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400 - 938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61,4 - 128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1,2 - 3,8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pokrzywa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650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sisal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1,45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50-200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468 -700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9,4 - 22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3 - 7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liście ananasa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20-80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413 - 1627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34,5 - 82,5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manilia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430 -760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bawełna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1,5-1,6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12-38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287 - 800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5,5 - 12,6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7 - 8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kokos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1,15-1,46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100-460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131 - 220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4 - 6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15 - 40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szklane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2,55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&lt; 17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3400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73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2.5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kevlar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1,44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3000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60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2,5 - 3,7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732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węglowe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1,78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5 - 7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3400 </a:t>
                      </a: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oper Black" pitchFamily="18" charset="0"/>
                        </a:rPr>
                        <a:t>¹</a:t>
                      </a: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 - 4800</a:t>
                      </a: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</a:t>
                      </a: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oper Black" pitchFamily="18" charset="0"/>
                        </a:rPr>
                        <a:t>²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240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oper Black" pitchFamily="18" charset="0"/>
                        </a:rPr>
                        <a:t>² 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- 425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oper Black" pitchFamily="18" charset="0"/>
                        </a:rPr>
                        <a:t>¹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1,4 - 1,8</a:t>
                      </a:r>
                    </a:p>
                  </a:txBody>
                  <a:tcPr marL="4787" marR="4787" marT="478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741" name="Rectangle 360"/>
          <p:cNvSpPr>
            <a:spLocks noChangeArrowheads="1"/>
          </p:cNvSpPr>
          <p:nvPr/>
        </p:nvSpPr>
        <p:spPr bwMode="auto">
          <a:xfrm>
            <a:off x="250825" y="6216650"/>
            <a:ext cx="467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" hangingPunct="0"/>
            <a:r>
              <a:rPr lang="pl-PL">
                <a:solidFill>
                  <a:srgbClr val="000000"/>
                </a:solidFill>
              </a:rPr>
              <a:t>¹ - wysokomodułowe wł. węglowe</a:t>
            </a:r>
          </a:p>
          <a:p>
            <a:pPr eaLnBrk="0" fontAlgn="b" hangingPunct="0"/>
            <a:r>
              <a:rPr lang="pl-PL">
                <a:solidFill>
                  <a:srgbClr val="000000"/>
                </a:solidFill>
              </a:rPr>
              <a:t>² - wysokowytrzymałe wł.weglowe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4BCBB-60EF-44A0-B41F-E54EFD77D3F6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2143125"/>
            <a:ext cx="5729287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32656"/>
            <a:ext cx="121443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4875" y="4643438"/>
            <a:ext cx="1285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5" y="3643313"/>
            <a:ext cx="12858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25" y="4286250"/>
            <a:ext cx="27146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43625" y="2143125"/>
            <a:ext cx="27146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115616" y="332656"/>
            <a:ext cx="735521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l-PL" sz="2800" i="1" dirty="0">
                <a:latin typeface="+mj-lt"/>
                <a:ea typeface="+mj-ea"/>
                <a:cs typeface="+mj-cs"/>
              </a:rPr>
              <a:t>Przykłady zastosowań komponentów </a:t>
            </a:r>
            <a:br>
              <a:rPr lang="pl-PL" sz="2800" i="1" dirty="0">
                <a:latin typeface="+mj-lt"/>
                <a:ea typeface="+mj-ea"/>
                <a:cs typeface="+mj-cs"/>
              </a:rPr>
            </a:br>
            <a:r>
              <a:rPr lang="pl-PL" sz="2800" i="1" dirty="0">
                <a:latin typeface="+mj-lt"/>
                <a:ea typeface="+mj-ea"/>
                <a:cs typeface="+mj-cs"/>
              </a:rPr>
              <a:t>z naturalnymi włóknami w motoryzacji</a:t>
            </a:r>
          </a:p>
        </p:txBody>
      </p:sp>
      <p:sp>
        <p:nvSpPr>
          <p:cNvPr id="27657" name="Prostokąt 8"/>
          <p:cNvSpPr>
            <a:spLocks noChangeArrowheads="1"/>
          </p:cNvSpPr>
          <p:nvPr/>
        </p:nvSpPr>
        <p:spPr bwMode="auto">
          <a:xfrm>
            <a:off x="6572250" y="6357938"/>
            <a:ext cx="2309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"turn trash into cash"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4BCBB-60EF-44A0-B41F-E54EFD77D3F6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217996" y="0"/>
            <a:ext cx="926004" cy="162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250031" y="188640"/>
            <a:ext cx="8643938" cy="928688"/>
          </a:xfrm>
        </p:spPr>
        <p:txBody>
          <a:bodyPr/>
          <a:lstStyle/>
          <a:p>
            <a:pPr eaLnBrk="1" hangingPunct="1"/>
            <a:r>
              <a:rPr lang="pl-PL" sz="2200" b="1" u="sng" dirty="0" smtClean="0"/>
              <a:t>Przykłady zastosowań komponentów </a:t>
            </a:r>
            <a:br>
              <a:rPr lang="pl-PL" sz="2200" b="1" u="sng" dirty="0" smtClean="0"/>
            </a:br>
            <a:r>
              <a:rPr lang="pl-PL" sz="2200" b="1" u="sng" dirty="0" smtClean="0"/>
              <a:t>z naturalnymi włóknami w motoryzacji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85750" y="1323975"/>
          <a:ext cx="8501122" cy="5534128"/>
        </p:xfrm>
        <a:graphic>
          <a:graphicData uri="http://schemas.openxmlformats.org/drawingml/2006/table">
            <a:tbl>
              <a:tblPr/>
              <a:tblGrid>
                <a:gridCol w="2143140"/>
                <a:gridCol w="6357982"/>
              </a:tblGrid>
              <a:tr h="45284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Marka </a:t>
                      </a: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samochodu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Model i przykładowe części </a:t>
                      </a:r>
                      <a:endParaRPr lang="pl-PL" sz="1600" b="1" i="0" u="none" strike="noStrike" dirty="0" smtClean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103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Audi</a:t>
                      </a:r>
                    </a:p>
                    <a:p>
                      <a:pPr algn="l" fontAlgn="b"/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A2, A3, A4, A6 - półki, wyściółka koła zapasowego, bagażnika, panele drzwiowe.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BMW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 ,5, 7 i inne - panel drzwiowy, tylnie siedzenie, wykładzina bagażnika, 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103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err="1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DaimlerChrysler</a:t>
                      </a:r>
                      <a:endParaRPr lang="pl-PL" sz="1600" b="0" i="0" u="none" strike="noStrike" dirty="0" smtClean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  <a:p>
                      <a:pPr algn="l" fontAlgn="b"/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A, C,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E, klasa-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 - panel drzwiowy, przednia szyba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, tablica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z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przyrządami,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półki biznesowe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Fiat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Punto, Brava, Marea, Alfa Romeo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Ford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Mondeo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CD 162, Fokus - panel drzwiowy, wkładki bagażnika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Peugeot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nowy model 406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Renault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Clio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Rover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Rover 2000 i inne - wytłumienie, tylnia półka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Saab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panele drzwiowe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SEAT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panel drzwiowy, tylnie siedzenie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Opel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Astra, </a:t>
                      </a:r>
                      <a:r>
                        <a:rPr lang="pl-PL" sz="1600" b="0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Zafira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, </a:t>
                      </a:r>
                      <a:r>
                        <a:rPr lang="pl-PL" sz="1600" b="0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Vectra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- panel drzwiowy, tablica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wskaźników,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103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Volkswagen</a:t>
                      </a:r>
                    </a:p>
                    <a:p>
                      <a:pPr algn="l" fontAlgn="b"/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Golf A4,Passat, Bora- panel drzwiowy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, tylnie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siedzenie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, </a:t>
                      </a:r>
                      <a:b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</a:b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pokrywa bagażnika, okładzina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bagażnika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Volvo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C70,V70</a:t>
                      </a:r>
                    </a:p>
                  </a:txBody>
                  <a:tcPr marL="36000" marR="36000" marT="36000" marB="36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870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43813" y="5927725"/>
            <a:ext cx="13573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załka w prawo 6"/>
          <p:cNvSpPr/>
          <p:nvPr/>
        </p:nvSpPr>
        <p:spPr>
          <a:xfrm rot="2323668">
            <a:off x="566738" y="1001713"/>
            <a:ext cx="2844800" cy="2143125"/>
          </a:xfrm>
          <a:prstGeom prst="rightArrow">
            <a:avLst/>
          </a:prstGeom>
          <a:solidFill>
            <a:schemeClr val="accent3">
              <a:lumMod val="75000"/>
              <a:alpha val="44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" name="Strzałka w prawo 7"/>
          <p:cNvSpPr/>
          <p:nvPr/>
        </p:nvSpPr>
        <p:spPr>
          <a:xfrm rot="8581866">
            <a:off x="4268788" y="863600"/>
            <a:ext cx="3024187" cy="2143125"/>
          </a:xfrm>
          <a:prstGeom prst="rightArrow">
            <a:avLst/>
          </a:prstGeom>
          <a:solidFill>
            <a:srgbClr val="76F6A7"/>
          </a:solidFill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0" name="Strzałka w prawo 9"/>
          <p:cNvSpPr/>
          <p:nvPr/>
        </p:nvSpPr>
        <p:spPr>
          <a:xfrm rot="10800000">
            <a:off x="5429250" y="3786188"/>
            <a:ext cx="2571750" cy="2500312"/>
          </a:xfrm>
          <a:prstGeom prst="rightArrow">
            <a:avLst/>
          </a:prstGeom>
          <a:solidFill>
            <a:srgbClr val="FF9F9F"/>
          </a:solidFill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4341" name="pole tekstowe 10"/>
          <p:cNvSpPr txBox="1">
            <a:spLocks noChangeArrowheads="1"/>
          </p:cNvSpPr>
          <p:nvPr/>
        </p:nvSpPr>
        <p:spPr bwMode="auto">
          <a:xfrm rot="2293953">
            <a:off x="682625" y="1724025"/>
            <a:ext cx="25098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/>
              <a:t>EKONOMIA</a:t>
            </a:r>
          </a:p>
        </p:txBody>
      </p:sp>
      <p:sp>
        <p:nvSpPr>
          <p:cNvPr id="14342" name="pole tekstowe 11"/>
          <p:cNvSpPr txBox="1">
            <a:spLocks noChangeArrowheads="1"/>
          </p:cNvSpPr>
          <p:nvPr/>
        </p:nvSpPr>
        <p:spPr bwMode="auto">
          <a:xfrm rot="-2200188">
            <a:off x="4746625" y="1484313"/>
            <a:ext cx="2476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/>
              <a:t>EKOLOGIA</a:t>
            </a:r>
          </a:p>
        </p:txBody>
      </p:sp>
      <p:sp>
        <p:nvSpPr>
          <p:cNvPr id="14343" name="pole tekstowe 13"/>
          <p:cNvSpPr txBox="1">
            <a:spLocks noChangeArrowheads="1"/>
          </p:cNvSpPr>
          <p:nvPr/>
        </p:nvSpPr>
        <p:spPr bwMode="auto">
          <a:xfrm>
            <a:off x="5862638" y="4495800"/>
            <a:ext cx="2190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/>
              <a:t>PRZEPISY PRAWNE</a:t>
            </a:r>
          </a:p>
        </p:txBody>
      </p:sp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86563" y="2000250"/>
            <a:ext cx="116998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3" y="2286000"/>
            <a:ext cx="10668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5897563"/>
            <a:ext cx="1071562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lipsa 22"/>
          <p:cNvSpPr/>
          <p:nvPr/>
        </p:nvSpPr>
        <p:spPr>
          <a:xfrm>
            <a:off x="323528" y="4077072"/>
            <a:ext cx="4752528" cy="1872208"/>
          </a:xfrm>
          <a:prstGeom prst="ellipse">
            <a:avLst/>
          </a:prstGeom>
          <a:solidFill>
            <a:schemeClr val="tx2">
              <a:lumMod val="40000"/>
              <a:lumOff val="60000"/>
              <a:alpha val="22000"/>
            </a:schemeClr>
          </a:solidFill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4348" name="pole tekstowe 14"/>
          <p:cNvSpPr txBox="1">
            <a:spLocks noChangeArrowheads="1"/>
          </p:cNvSpPr>
          <p:nvPr/>
        </p:nvSpPr>
        <p:spPr bwMode="auto">
          <a:xfrm>
            <a:off x="395536" y="4293096"/>
            <a:ext cx="46765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3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EKO-KOMPOZYTY</a:t>
            </a:r>
          </a:p>
          <a:p>
            <a:pPr algn="ctr"/>
            <a:endParaRPr lang="pl-PL" sz="2400" b="1" i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pl-PL" sz="24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428625" y="714375"/>
            <a:ext cx="8229600" cy="796925"/>
          </a:xfrm>
        </p:spPr>
        <p:txBody>
          <a:bodyPr/>
          <a:lstStyle/>
          <a:p>
            <a:r>
              <a:rPr lang="pl-PL" sz="3200" smtClean="0"/>
              <a:t>Kompozyty WPC (Wood Plastic Composites)</a:t>
            </a:r>
            <a:br>
              <a:rPr lang="pl-PL" sz="3200" smtClean="0"/>
            </a:br>
            <a:r>
              <a:rPr lang="pl-PL" sz="3200" smtClean="0"/>
              <a:t>„</a:t>
            </a:r>
            <a:r>
              <a:rPr lang="pl-PL" sz="2400" smtClean="0"/>
              <a:t>tworzywa drewno-polimerowe”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3571875"/>
            <a:ext cx="31623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86625" y="550068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0688" y="1714500"/>
            <a:ext cx="15716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500" y="17145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00500" y="3333750"/>
            <a:ext cx="307181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86625" y="1714500"/>
            <a:ext cx="1500188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357688" y="1785938"/>
            <a:ext cx="10779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286625" y="3071813"/>
            <a:ext cx="1500188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286625" y="4286250"/>
            <a:ext cx="15478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4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643188" y="1714500"/>
            <a:ext cx="15001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Prostokąt 12"/>
          <p:cNvSpPr>
            <a:spLocks noChangeArrowheads="1"/>
          </p:cNvSpPr>
          <p:nvPr/>
        </p:nvSpPr>
        <p:spPr bwMode="auto">
          <a:xfrm>
            <a:off x="142875" y="5929313"/>
            <a:ext cx="3800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Liderem WPC – Ameryka Północna</a:t>
            </a:r>
          </a:p>
          <a:p>
            <a:r>
              <a:rPr lang="pl-PL"/>
              <a:t>Niemcy – 1/3 produkcji w Europie</a:t>
            </a:r>
          </a:p>
        </p:txBody>
      </p:sp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88" y="1428750"/>
            <a:ext cx="5472112" cy="452596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600"/>
              </a:spcAft>
              <a:buClr>
                <a:srgbClr val="964469"/>
              </a:buClr>
              <a:buFont typeface="Arial" pitchFamily="34" charset="0"/>
              <a:buChar char="■"/>
              <a:defRPr/>
            </a:pPr>
            <a:r>
              <a:rPr lang="pl-PL" dirty="0" smtClean="0">
                <a:solidFill>
                  <a:srgbClr val="964469"/>
                </a:solidFill>
              </a:rPr>
              <a:t>PLA + włókna drzewne</a:t>
            </a:r>
            <a:r>
              <a:rPr lang="pl-PL" dirty="0" smtClean="0"/>
              <a:t>: </a:t>
            </a:r>
            <a:r>
              <a:rPr lang="pl-PL" dirty="0" err="1" smtClean="0"/>
              <a:t>Kareline</a:t>
            </a:r>
            <a:r>
              <a:rPr lang="pl-PL" dirty="0" smtClean="0"/>
              <a:t>® PLMS (</a:t>
            </a:r>
            <a:r>
              <a:rPr lang="pl-PL" dirty="0" err="1" smtClean="0"/>
              <a:t>Kareline</a:t>
            </a:r>
            <a:r>
              <a:rPr lang="pl-PL" dirty="0" smtClean="0"/>
              <a:t>, Finlandia), </a:t>
            </a:r>
            <a:r>
              <a:rPr lang="pl-PL" dirty="0" err="1" smtClean="0"/>
              <a:t>Fibrolon</a:t>
            </a:r>
            <a:r>
              <a:rPr lang="pl-PL" dirty="0" smtClean="0"/>
              <a:t>®  F 8530 (</a:t>
            </a:r>
            <a:r>
              <a:rPr lang="pl-PL" dirty="0" err="1" smtClean="0"/>
              <a:t>FKur</a:t>
            </a:r>
            <a:r>
              <a:rPr lang="pl-PL" dirty="0" smtClean="0"/>
              <a:t>, Niemcy)</a:t>
            </a:r>
          </a:p>
          <a:p>
            <a:pPr eaLnBrk="1" fontAlgn="auto" hangingPunct="1">
              <a:spcAft>
                <a:spcPts val="600"/>
              </a:spcAft>
              <a:buClr>
                <a:srgbClr val="964469"/>
              </a:buClr>
              <a:buFont typeface="Arial" pitchFamily="34" charset="0"/>
              <a:buChar char="■"/>
              <a:defRPr/>
            </a:pPr>
            <a:r>
              <a:rPr lang="pl-PL" dirty="0" smtClean="0">
                <a:solidFill>
                  <a:srgbClr val="964469"/>
                </a:solidFill>
              </a:rPr>
              <a:t>PLA + kenaf</a:t>
            </a:r>
            <a:r>
              <a:rPr lang="pl-PL" dirty="0" smtClean="0"/>
              <a:t>: pokrowiec na koło zapasowe (Toyota </a:t>
            </a:r>
            <a:r>
              <a:rPr lang="pl-PL" dirty="0" err="1" smtClean="0"/>
              <a:t>Raum</a:t>
            </a:r>
            <a:r>
              <a:rPr lang="pl-PL" dirty="0" smtClean="0"/>
              <a:t> i </a:t>
            </a:r>
            <a:r>
              <a:rPr lang="pl-PL" dirty="0" err="1" smtClean="0"/>
              <a:t>Prius</a:t>
            </a:r>
            <a:r>
              <a:rPr lang="pl-PL" dirty="0" smtClean="0"/>
              <a:t>, Japonia), </a:t>
            </a:r>
            <a:br>
              <a:rPr lang="pl-PL" dirty="0" smtClean="0"/>
            </a:br>
            <a:r>
              <a:rPr lang="pl-PL" dirty="0" smtClean="0"/>
              <a:t>telefon komórkowy FOMA N701i ECO </a:t>
            </a:r>
            <a:br>
              <a:rPr lang="pl-PL" dirty="0" smtClean="0"/>
            </a:br>
            <a:r>
              <a:rPr lang="pl-PL" dirty="0" smtClean="0"/>
              <a:t>(NEC, Japonia)</a:t>
            </a:r>
          </a:p>
          <a:p>
            <a:pPr eaLnBrk="1" fontAlgn="auto" hangingPunct="1">
              <a:spcAft>
                <a:spcPts val="600"/>
              </a:spcAft>
              <a:buClr>
                <a:srgbClr val="964469"/>
              </a:buClr>
              <a:buFont typeface="Arial" pitchFamily="34" charset="0"/>
              <a:buChar char="■"/>
              <a:defRPr/>
            </a:pPr>
            <a:r>
              <a:rPr lang="pl-PL" dirty="0" smtClean="0">
                <a:solidFill>
                  <a:srgbClr val="964469"/>
                </a:solidFill>
              </a:rPr>
              <a:t>Kompozyt na bazie ligniny z naturalnymi włóknami</a:t>
            </a:r>
            <a:r>
              <a:rPr lang="pl-PL" dirty="0" smtClean="0"/>
              <a:t>: ARBOFORM® </a:t>
            </a:r>
            <a:br>
              <a:rPr lang="pl-PL" dirty="0" smtClean="0"/>
            </a:br>
            <a:r>
              <a:rPr lang="pl-PL" dirty="0" smtClean="0"/>
              <a:t>(TECNARO </a:t>
            </a:r>
            <a:r>
              <a:rPr lang="pl-PL" dirty="0" err="1" smtClean="0"/>
              <a:t>GmbH</a:t>
            </a:r>
            <a:r>
              <a:rPr lang="pl-PL" dirty="0" smtClean="0"/>
              <a:t>, Niemcy)</a:t>
            </a:r>
          </a:p>
          <a:p>
            <a:pPr eaLnBrk="1" fontAlgn="auto" hangingPunct="1">
              <a:spcAft>
                <a:spcPts val="600"/>
              </a:spcAft>
              <a:buClr>
                <a:srgbClr val="964469"/>
              </a:buClr>
              <a:buFont typeface="Arial" pitchFamily="34" charset="0"/>
              <a:buChar char="■"/>
              <a:defRPr/>
            </a:pPr>
            <a:r>
              <a:rPr lang="pl-PL" dirty="0" smtClean="0">
                <a:solidFill>
                  <a:srgbClr val="964469"/>
                </a:solidFill>
              </a:rPr>
              <a:t>PHB napełniany włóknami konopi </a:t>
            </a:r>
            <a:r>
              <a:rPr lang="pl-PL" dirty="0" smtClean="0"/>
              <a:t>stosowany jako zamiennik drewna</a:t>
            </a:r>
            <a:endParaRPr lang="pl-PL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600"/>
              </a:spcAft>
              <a:buClr>
                <a:srgbClr val="964469"/>
              </a:buClr>
              <a:buFont typeface="Arial" pitchFamily="34" charset="0"/>
              <a:buChar char="■"/>
              <a:defRPr/>
            </a:pPr>
            <a:r>
              <a:rPr lang="pl-PL" dirty="0" smtClean="0">
                <a:solidFill>
                  <a:srgbClr val="964469"/>
                </a:solidFill>
              </a:rPr>
              <a:t>białko sojowe + juta, kenaf </a:t>
            </a:r>
            <a:br>
              <a:rPr lang="pl-PL" dirty="0" smtClean="0">
                <a:solidFill>
                  <a:srgbClr val="964469"/>
                </a:solidFill>
              </a:rPr>
            </a:br>
            <a:r>
              <a:rPr lang="pl-PL" dirty="0" smtClean="0"/>
              <a:t>(e2e Materials, USA) 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609600" y="427038"/>
            <a:ext cx="6034088" cy="93027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>
                <a:ea typeface="+mj-ea"/>
              </a:rPr>
              <a:t>Zastosowanie biokompozytów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86512" y="5357826"/>
            <a:ext cx="131445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29586" y="2357430"/>
            <a:ext cx="1000132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6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6296" y="4214818"/>
            <a:ext cx="639069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 t="-3317"/>
          <a:stretch>
            <a:fillRect/>
          </a:stretch>
        </p:blipFill>
        <p:spPr bwMode="auto">
          <a:xfrm>
            <a:off x="8001024" y="4286256"/>
            <a:ext cx="857256" cy="2222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29586" y="1142984"/>
            <a:ext cx="1000132" cy="85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12" y="4214818"/>
            <a:ext cx="1294692" cy="94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15008" y="2643182"/>
            <a:ext cx="1871672" cy="1322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85162" y="1285860"/>
            <a:ext cx="1589726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2000250"/>
            <a:ext cx="39576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Prostokąt 5"/>
          <p:cNvSpPr>
            <a:spLocks noChangeArrowheads="1"/>
          </p:cNvSpPr>
          <p:nvPr/>
        </p:nvSpPr>
        <p:spPr bwMode="auto">
          <a:xfrm>
            <a:off x="357188" y="5214938"/>
            <a:ext cx="5357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JEC 2010 Innovation Award for Wind Energy</a:t>
            </a:r>
            <a:endParaRPr lang="pl-PL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000250"/>
            <a:ext cx="39576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Prostokąt 7"/>
          <p:cNvSpPr>
            <a:spLocks noChangeArrowheads="1"/>
          </p:cNvSpPr>
          <p:nvPr/>
        </p:nvSpPr>
        <p:spPr bwMode="auto">
          <a:xfrm>
            <a:off x="428625" y="5786438"/>
            <a:ext cx="742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wind turbine, which is 100% biodegradable, made from flax fabrics in a PLA matrix.</a:t>
            </a:r>
            <a:endParaRPr lang="pl-PL"/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60007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pole tekstowe 9"/>
          <p:cNvSpPr txBox="1">
            <a:spLocks noChangeArrowheads="1"/>
          </p:cNvSpPr>
          <p:nvPr/>
        </p:nvSpPr>
        <p:spPr bwMode="auto">
          <a:xfrm>
            <a:off x="571500" y="1143000"/>
            <a:ext cx="614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i="1"/>
              <a:t>Eko-kompozyty - przykłady 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52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437" y="1214422"/>
            <a:ext cx="874712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Prostokąt 5"/>
          <p:cNvSpPr>
            <a:spLocks noChangeArrowheads="1"/>
          </p:cNvSpPr>
          <p:nvPr/>
        </p:nvSpPr>
        <p:spPr bwMode="auto">
          <a:xfrm>
            <a:off x="285720" y="285728"/>
            <a:ext cx="3478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New </a:t>
            </a:r>
            <a:r>
              <a:rPr lang="pl-PL" b="1" dirty="0" err="1"/>
              <a:t>"gree</a:t>
            </a:r>
            <a:r>
              <a:rPr lang="pl-PL" b="1" dirty="0"/>
              <a:t>n" </a:t>
            </a:r>
            <a:r>
              <a:rPr lang="pl-PL" b="1" dirty="0" err="1"/>
              <a:t>acrylics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642938" y="142875"/>
            <a:ext cx="7215187" cy="1143000"/>
          </a:xfrm>
        </p:spPr>
        <p:txBody>
          <a:bodyPr/>
          <a:lstStyle/>
          <a:p>
            <a:r>
              <a:rPr lang="pl-PL" sz="3200" i="1" dirty="0" smtClean="0"/>
              <a:t>Kompozyty drewno-tworzywo</a:t>
            </a:r>
            <a:br>
              <a:rPr lang="pl-PL" sz="3200" i="1" dirty="0" smtClean="0"/>
            </a:br>
            <a:r>
              <a:rPr lang="pl-PL" sz="3200" i="1" dirty="0" smtClean="0"/>
              <a:t>WPC, ang. </a:t>
            </a:r>
            <a:r>
              <a:rPr lang="pl-PL" sz="3200" i="1" dirty="0" err="1" smtClean="0"/>
              <a:t>wood</a:t>
            </a:r>
            <a:r>
              <a:rPr lang="pl-PL" sz="3200" i="1" dirty="0" smtClean="0"/>
              <a:t> – plastic </a:t>
            </a:r>
            <a:r>
              <a:rPr lang="pl-PL" sz="3200" i="1" dirty="0" err="1" smtClean="0"/>
              <a:t>composites</a:t>
            </a:r>
            <a:endParaRPr lang="pl-PL" sz="3200" i="1" dirty="0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29550" y="0"/>
            <a:ext cx="1314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Prostokąt 6"/>
          <p:cNvSpPr>
            <a:spLocks noChangeArrowheads="1"/>
          </p:cNvSpPr>
          <p:nvPr/>
        </p:nvSpPr>
        <p:spPr bwMode="auto">
          <a:xfrm>
            <a:off x="7286625" y="6429375"/>
            <a:ext cx="16414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/>
              <a:t>www.ecoliving.com.pl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642938" y="1785938"/>
          <a:ext cx="8286809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3"/>
                <a:gridCol w="5500726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Zalety WPC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Produkty WPC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 wymaga konserwacji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 kładki i pomosty przy basenach, oczkach wodnych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Estetyczny wygląd drewna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 pokrycia tarasów, balkonów 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Odporne na glony i insekty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- elementów małej architektury ogrodowej </a:t>
                      </a:r>
                      <a:br>
                        <a:rPr lang="pl-PL" dirty="0" smtClean="0"/>
                      </a:br>
                      <a:r>
                        <a:rPr lang="pl-PL" dirty="0" smtClean="0"/>
                        <a:t>m.in. ławki, altanki, barierki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Nie próchnieje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- ogrodzenia i wygrodzenia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Nie ma drzazg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 panele podłogowe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Niska nasiąkliwość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 skrzynki i donice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 rozwarstwia się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 boazeria zewnętrzna 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 wymaga malowania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 system poręczy i balustrad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Wysoka twardość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051" name="Prostokąt 8"/>
          <p:cNvSpPr>
            <a:spLocks noChangeArrowheads="1"/>
          </p:cNvSpPr>
          <p:nvPr/>
        </p:nvSpPr>
        <p:spPr bwMode="auto">
          <a:xfrm>
            <a:off x="7286625" y="6215063"/>
            <a:ext cx="1325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/>
              <a:t>www.minwood.pl</a:t>
            </a:r>
          </a:p>
        </p:txBody>
      </p:sp>
      <p:pic>
        <p:nvPicPr>
          <p:cNvPr id="430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47148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i="1" dirty="0" smtClean="0"/>
              <a:t>Właściwości fizyczno –mechaniczne kompozytów włókna naturalne-poliester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28596" y="2214554"/>
          <a:ext cx="8501121" cy="3461244"/>
        </p:xfrm>
        <a:graphic>
          <a:graphicData uri="http://schemas.openxmlformats.org/drawingml/2006/table">
            <a:tbl>
              <a:tblPr/>
              <a:tblGrid>
                <a:gridCol w="2714644"/>
                <a:gridCol w="1714483"/>
                <a:gridCol w="2071702"/>
                <a:gridCol w="2000292"/>
              </a:tblGrid>
              <a:tr h="58669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Właściwość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</a:t>
                      </a: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isal/poliester (żywica </a:t>
                      </a:r>
                      <a:b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</a:b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ok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 50 </a:t>
                      </a:r>
                      <a:r>
                        <a:rPr lang="pl-PL" sz="16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wt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.%)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juta/poliester </a:t>
                      </a: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/>
                      </a:r>
                      <a:b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</a:b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(żywica 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ok. 70 </a:t>
                      </a:r>
                      <a:r>
                        <a:rPr lang="pl-PL" sz="16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wt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.%)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wł. kokosowe /poliester </a:t>
                      </a: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/>
                      </a:r>
                      <a:b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</a:br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(żywica 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ok. 70 </a:t>
                      </a:r>
                      <a:r>
                        <a:rPr lang="pl-PL" sz="1600" b="1" i="0" u="none" strike="noStrike" dirty="0" err="1">
                          <a:solidFill>
                            <a:srgbClr val="000000"/>
                          </a:solidFill>
                          <a:latin typeface="Czcionka tekstu podstawowego"/>
                        </a:rPr>
                        <a:t>wt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.%)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42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gęstość ( g / cm ³)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1,05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1,22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1,4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516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adsorpcja wody, 24h ( %)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 3 - 4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1,09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 3 - 4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wytrzymałość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na rozciąganie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(</a:t>
                      </a:r>
                      <a:r>
                        <a:rPr lang="pl-PL" sz="1600" b="0" i="0" u="none" strike="noStrike" dirty="0" err="1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MPa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40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66,01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20,4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33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wydłużenie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(%)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 4 - 6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2,31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 0,4 - 1,0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33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moduł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sprężystości</a:t>
                      </a:r>
                      <a:r>
                        <a:rPr lang="pl-PL" sz="1600" b="0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(</a:t>
                      </a:r>
                      <a:r>
                        <a:rPr lang="pl-PL" sz="1600" b="0" i="0" u="none" strike="noStrike" dirty="0" err="1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GPa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2,13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4,42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 1,2 - 2,0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33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wytrzymałość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na zginanie 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(</a:t>
                      </a:r>
                      <a:r>
                        <a:rPr lang="pl-PL" sz="1600" b="0" i="0" u="none" strike="noStrike" dirty="0" err="1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MPa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)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77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93,8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41,54</a:t>
                      </a:r>
                    </a:p>
                  </a:txBody>
                  <a:tcPr marL="2644" marR="2644" marT="2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19550" y="3435350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00750" y="928688"/>
            <a:ext cx="1006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71938" y="4775200"/>
            <a:ext cx="10001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00125" y="3365500"/>
            <a:ext cx="15001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857375" y="785813"/>
            <a:ext cx="98583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500" y="785813"/>
            <a:ext cx="4333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57375" y="1357313"/>
            <a:ext cx="15001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pole tekstowe 14"/>
          <p:cNvSpPr txBox="1">
            <a:spLocks noChangeArrowheads="1"/>
          </p:cNvSpPr>
          <p:nvPr/>
        </p:nvSpPr>
        <p:spPr bwMode="auto">
          <a:xfrm>
            <a:off x="785813" y="4487863"/>
            <a:ext cx="1982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SUROWE WŁÓKNA</a:t>
            </a:r>
          </a:p>
        </p:txBody>
      </p:sp>
      <p:sp>
        <p:nvSpPr>
          <p:cNvPr id="34826" name="pole tekstowe 15"/>
          <p:cNvSpPr txBox="1">
            <a:spLocks noChangeArrowheads="1"/>
          </p:cNvSpPr>
          <p:nvPr/>
        </p:nvSpPr>
        <p:spPr bwMode="auto">
          <a:xfrm>
            <a:off x="7618413" y="1009650"/>
            <a:ext cx="15255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PRODUKT FINALNY</a:t>
            </a:r>
          </a:p>
          <a:p>
            <a:pPr algn="ctr"/>
            <a:r>
              <a:rPr lang="pl-PL" b="1">
                <a:latin typeface="Calibri" pitchFamily="34" charset="0"/>
              </a:rPr>
              <a:t>Eko-kompozyt</a:t>
            </a:r>
          </a:p>
        </p:txBody>
      </p:sp>
      <p:sp>
        <p:nvSpPr>
          <p:cNvPr id="34827" name="pole tekstowe 16"/>
          <p:cNvSpPr txBox="1">
            <a:spLocks noChangeArrowheads="1"/>
          </p:cNvSpPr>
          <p:nvPr/>
        </p:nvSpPr>
        <p:spPr bwMode="auto">
          <a:xfrm rot="10800000" flipV="1">
            <a:off x="3786188" y="4416425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FOTOSYNTEZA</a:t>
            </a:r>
          </a:p>
        </p:txBody>
      </p:sp>
      <p:pic>
        <p:nvPicPr>
          <p:cNvPr id="34828" name="Picture 1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000875" y="942975"/>
            <a:ext cx="571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1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000875" y="1728788"/>
            <a:ext cx="5715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trzałka w górę 23"/>
          <p:cNvSpPr/>
          <p:nvPr/>
        </p:nvSpPr>
        <p:spPr>
          <a:xfrm rot="18778226">
            <a:off x="2896394" y="4763294"/>
            <a:ext cx="484187" cy="1241425"/>
          </a:xfrm>
          <a:prstGeom prst="upArrow">
            <a:avLst>
              <a:gd name="adj1" fmla="val 5877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5" name="Strzałka w górę 24"/>
          <p:cNvSpPr/>
          <p:nvPr/>
        </p:nvSpPr>
        <p:spPr>
          <a:xfrm rot="1923031">
            <a:off x="1571625" y="2501900"/>
            <a:ext cx="485775" cy="736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>
            <a:off x="3643313" y="928688"/>
            <a:ext cx="200025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4833" name="pole tekstowe 26"/>
          <p:cNvSpPr txBox="1">
            <a:spLocks noChangeArrowheads="1"/>
          </p:cNvSpPr>
          <p:nvPr/>
        </p:nvSpPr>
        <p:spPr bwMode="auto">
          <a:xfrm>
            <a:off x="3929063" y="642938"/>
            <a:ext cx="1341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PRODUKCJA</a:t>
            </a:r>
          </a:p>
        </p:txBody>
      </p:sp>
      <p:sp>
        <p:nvSpPr>
          <p:cNvPr id="34834" name="pole tekstowe 27"/>
          <p:cNvSpPr txBox="1">
            <a:spLocks noChangeArrowheads="1"/>
          </p:cNvSpPr>
          <p:nvPr/>
        </p:nvSpPr>
        <p:spPr bwMode="auto">
          <a:xfrm>
            <a:off x="428625" y="2509838"/>
            <a:ext cx="9890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Obróbka</a:t>
            </a:r>
            <a:br>
              <a:rPr lang="pl-PL">
                <a:latin typeface="Calibri" pitchFamily="34" charset="0"/>
              </a:rPr>
            </a:br>
            <a:r>
              <a:rPr lang="pl-PL">
                <a:latin typeface="Calibri" pitchFamily="34" charset="0"/>
              </a:rPr>
              <a:t>włókien</a:t>
            </a:r>
          </a:p>
        </p:txBody>
      </p:sp>
      <p:sp>
        <p:nvSpPr>
          <p:cNvPr id="34835" name="pole tekstowe 28"/>
          <p:cNvSpPr txBox="1">
            <a:spLocks noChangeArrowheads="1"/>
          </p:cNvSpPr>
          <p:nvPr/>
        </p:nvSpPr>
        <p:spPr bwMode="auto">
          <a:xfrm>
            <a:off x="500063" y="785813"/>
            <a:ext cx="1173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PRODUKT</a:t>
            </a:r>
            <a:br>
              <a:rPr lang="pl-PL" b="1">
                <a:latin typeface="Calibri" pitchFamily="34" charset="0"/>
              </a:rPr>
            </a:br>
            <a:r>
              <a:rPr lang="pl-PL" b="1">
                <a:latin typeface="Calibri" pitchFamily="34" charset="0"/>
              </a:rPr>
              <a:t>POŚREDNI</a:t>
            </a:r>
          </a:p>
        </p:txBody>
      </p:sp>
      <p:sp>
        <p:nvSpPr>
          <p:cNvPr id="34836" name="pole tekstowe 29"/>
          <p:cNvSpPr txBox="1">
            <a:spLocks noChangeArrowheads="1"/>
          </p:cNvSpPr>
          <p:nvPr/>
        </p:nvSpPr>
        <p:spPr bwMode="auto">
          <a:xfrm>
            <a:off x="1785938" y="5643563"/>
            <a:ext cx="1114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Uzyskanie</a:t>
            </a:r>
          </a:p>
          <a:p>
            <a:r>
              <a:rPr lang="pl-PL">
                <a:latin typeface="Calibri" pitchFamily="34" charset="0"/>
              </a:rPr>
              <a:t>włókien</a:t>
            </a:r>
          </a:p>
          <a:p>
            <a:endParaRPr lang="pl-PL">
              <a:latin typeface="Calibri" pitchFamily="34" charset="0"/>
            </a:endParaRPr>
          </a:p>
        </p:txBody>
      </p:sp>
      <p:sp>
        <p:nvSpPr>
          <p:cNvPr id="31" name="Strzałka zakrzywiona w dół 30"/>
          <p:cNvSpPr/>
          <p:nvPr/>
        </p:nvSpPr>
        <p:spPr>
          <a:xfrm rot="12772434">
            <a:off x="3600450" y="1914525"/>
            <a:ext cx="2370138" cy="106997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pic>
        <p:nvPicPr>
          <p:cNvPr id="34838" name="Picture 18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5" y="1724025"/>
            <a:ext cx="9286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trzałka w dół 35"/>
          <p:cNvSpPr/>
          <p:nvPr/>
        </p:nvSpPr>
        <p:spPr>
          <a:xfrm rot="797204">
            <a:off x="6956425" y="2965450"/>
            <a:ext cx="428625" cy="908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4840" name="pole tekstowe 36"/>
          <p:cNvSpPr txBox="1">
            <a:spLocks noChangeArrowheads="1"/>
          </p:cNvSpPr>
          <p:nvPr/>
        </p:nvSpPr>
        <p:spPr bwMode="auto">
          <a:xfrm>
            <a:off x="6143625" y="4000500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Kompost bio-odpadkowy</a:t>
            </a:r>
          </a:p>
        </p:txBody>
      </p:sp>
      <p:sp>
        <p:nvSpPr>
          <p:cNvPr id="38" name="Strzałka w dół 37"/>
          <p:cNvSpPr/>
          <p:nvPr/>
        </p:nvSpPr>
        <p:spPr>
          <a:xfrm rot="12842583" flipV="1">
            <a:off x="5895975" y="4435475"/>
            <a:ext cx="500063" cy="1562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4842" name="pole tekstowe 38"/>
          <p:cNvSpPr txBox="1">
            <a:spLocks noChangeArrowheads="1"/>
          </p:cNvSpPr>
          <p:nvPr/>
        </p:nvSpPr>
        <p:spPr bwMode="auto">
          <a:xfrm>
            <a:off x="6572250" y="5072063"/>
            <a:ext cx="1571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Rozkład naturalny</a:t>
            </a:r>
          </a:p>
          <a:p>
            <a:r>
              <a:rPr lang="pl-PL">
                <a:latin typeface="Calibri" pitchFamily="34" charset="0"/>
              </a:rPr>
              <a:t>CO</a:t>
            </a:r>
            <a:r>
              <a:rPr lang="pl-PL" baseline="-25000">
                <a:latin typeface="Calibri" pitchFamily="34" charset="0"/>
              </a:rPr>
              <a:t>2</a:t>
            </a:r>
            <a:r>
              <a:rPr lang="pl-PL">
                <a:latin typeface="Calibri" pitchFamily="34" charset="0"/>
              </a:rPr>
              <a:t> &amp;H</a:t>
            </a:r>
            <a:r>
              <a:rPr lang="pl-PL" baseline="-25000">
                <a:latin typeface="Calibri" pitchFamily="34" charset="0"/>
              </a:rPr>
              <a:t>2</a:t>
            </a:r>
            <a:r>
              <a:rPr lang="pl-PL">
                <a:latin typeface="Calibri" pitchFamily="34" charset="0"/>
              </a:rPr>
              <a:t>O</a:t>
            </a:r>
          </a:p>
        </p:txBody>
      </p:sp>
      <p:sp>
        <p:nvSpPr>
          <p:cNvPr id="34843" name="pole tekstowe 39"/>
          <p:cNvSpPr txBox="1">
            <a:spLocks noChangeArrowheads="1"/>
          </p:cNvSpPr>
          <p:nvPr/>
        </p:nvSpPr>
        <p:spPr bwMode="auto">
          <a:xfrm>
            <a:off x="3429000" y="6211888"/>
            <a:ext cx="2630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ODNAWIALNE UPRAWY ROSLIN WŁÓKNISTYCH</a:t>
            </a:r>
          </a:p>
        </p:txBody>
      </p:sp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4BCBB-60EF-44A0-B41F-E54EFD77D3F6}" type="slidenum">
              <a:rPr lang="pl-PL" smtClean="0"/>
              <a:pPr>
                <a:defRPr/>
              </a:pPr>
              <a:t>56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57158" y="5357826"/>
            <a:ext cx="8229600" cy="1285868"/>
          </a:xfrm>
        </p:spPr>
        <p:txBody>
          <a:bodyPr/>
          <a:lstStyle/>
          <a:p>
            <a:pPr marL="609600" indent="-609600" algn="ctr" eaLnBrk="1" hangingPunct="1">
              <a:buNone/>
            </a:pPr>
            <a:r>
              <a:rPr lang="pl-PL" dirty="0" smtClean="0"/>
              <a:t>Wpływ wody i mikroorganizmów </a:t>
            </a:r>
            <a:br>
              <a:rPr lang="pl-PL" dirty="0" smtClean="0"/>
            </a:br>
            <a:r>
              <a:rPr lang="pl-PL" dirty="0" smtClean="0"/>
              <a:t>na trwałość kompozytów </a:t>
            </a:r>
            <a:br>
              <a:rPr lang="pl-PL" dirty="0" smtClean="0"/>
            </a:br>
            <a:r>
              <a:rPr lang="pl-PL" dirty="0" smtClean="0"/>
              <a:t>	</a:t>
            </a:r>
          </a:p>
          <a:p>
            <a:pPr marL="609600" indent="-609600" algn="ctr" eaLnBrk="1" hangingPunct="1">
              <a:buFontTx/>
              <a:buNone/>
            </a:pPr>
            <a:r>
              <a:rPr lang="pl-PL" dirty="0" smtClean="0"/>
              <a:t>	</a:t>
            </a:r>
            <a:endParaRPr lang="pl-PL" sz="2800" dirty="0" smtClean="0"/>
          </a:p>
        </p:txBody>
      </p:sp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D7F1FB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15375" cy="939800"/>
          </a:xfrm>
        </p:spPr>
        <p:txBody>
          <a:bodyPr/>
          <a:lstStyle/>
          <a:p>
            <a:pPr algn="r" eaLnBrk="1" hangingPunct="1">
              <a:defRPr/>
            </a:pPr>
            <a:r>
              <a:rPr lang="pl-PL" sz="3000" i="1" dirty="0" smtClean="0">
                <a:solidFill>
                  <a:schemeClr val="accent2">
                    <a:lumMod val="75000"/>
                  </a:schemeClr>
                </a:solidFill>
              </a:rPr>
              <a:t>Badania degradacji hydrolitycznej i biodegradacji </a:t>
            </a:r>
          </a:p>
        </p:txBody>
      </p:sp>
      <p:grpSp>
        <p:nvGrpSpPr>
          <p:cNvPr id="2" name="Grupa 19"/>
          <p:cNvGrpSpPr/>
          <p:nvPr/>
        </p:nvGrpSpPr>
        <p:grpSpPr>
          <a:xfrm>
            <a:off x="4786314" y="1285860"/>
            <a:ext cx="2466976" cy="3869101"/>
            <a:chOff x="571471" y="1214422"/>
            <a:chExt cx="2466976" cy="3869101"/>
          </a:xfrm>
        </p:grpSpPr>
        <p:pic>
          <p:nvPicPr>
            <p:cNvPr id="3080" name="Picture 8" descr="http://t2.gstatic.com/images?q=tbn:ANd9GcTHyTYRSeMJtuww6knE4-nygZ_yGE1jghq2FPxp6iOJPgnywexmT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571472" y="1214422"/>
              <a:ext cx="2466975" cy="1857376"/>
            </a:xfrm>
            <a:prstGeom prst="rect">
              <a:avLst/>
            </a:prstGeom>
            <a:noFill/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5400000">
              <a:off x="229982" y="3484737"/>
              <a:ext cx="1940275" cy="12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857356" y="3143248"/>
              <a:ext cx="1170592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upa 18"/>
          <p:cNvGrpSpPr/>
          <p:nvPr/>
        </p:nvGrpSpPr>
        <p:grpSpPr>
          <a:xfrm>
            <a:off x="571472" y="1285860"/>
            <a:ext cx="2786083" cy="3859714"/>
            <a:chOff x="5072066" y="1142984"/>
            <a:chExt cx="2786083" cy="3859714"/>
          </a:xfrm>
        </p:grpSpPr>
        <p:pic>
          <p:nvPicPr>
            <p:cNvPr id="3092" name="Picture 20" descr="http://t3.gstatic.com/images?q=tbn:ANd9GcTST_Mvzweqhg_QJJ_ZxAJB9L5CU5cVypTjvWwfeKxCZsTvmOaX"/>
            <p:cNvPicPr>
              <a:picLocks noChangeAspect="1" noChangeArrowheads="1"/>
            </p:cNvPicPr>
            <p:nvPr/>
          </p:nvPicPr>
          <p:blipFill>
            <a:blip r:embed="rId5" cstate="email"/>
            <a:srcRect t="6404" b="7051"/>
            <a:stretch>
              <a:fillRect/>
            </a:stretch>
          </p:blipFill>
          <p:spPr bwMode="auto">
            <a:xfrm>
              <a:off x="5072066" y="3071810"/>
              <a:ext cx="2786083" cy="1930888"/>
            </a:xfrm>
            <a:prstGeom prst="rect">
              <a:avLst/>
            </a:prstGeom>
            <a:noFill/>
          </p:spPr>
        </p:pic>
        <p:pic>
          <p:nvPicPr>
            <p:cNvPr id="3098" name="Picture 26" descr="very important plastic and trash pollution on beautiful lake Stock Photo - 3792785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072066" y="1142984"/>
              <a:ext cx="2786082" cy="1859710"/>
            </a:xfrm>
            <a:prstGeom prst="rect">
              <a:avLst/>
            </a:prstGeom>
            <a:noFill/>
          </p:spPr>
        </p:pic>
      </p:grpSp>
      <p:pic>
        <p:nvPicPr>
          <p:cNvPr id="22" name="Obraz 21" descr="\\SZARAN2\SharedDocs\PICT0001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11214" y="1714488"/>
            <a:ext cx="2018504" cy="165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email">
            <a:lum contrast="20000"/>
          </a:blip>
          <a:srcRect/>
          <a:stretch>
            <a:fillRect/>
          </a:stretch>
        </p:blipFill>
        <p:spPr bwMode="auto">
          <a:xfrm>
            <a:off x="2643174" y="2000240"/>
            <a:ext cx="1585576" cy="221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2" descr="IMG_173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93243" y="3571876"/>
            <a:ext cx="2036475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/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858248" y="0"/>
            <a:ext cx="285752" cy="714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4BCBB-60EF-44A0-B41F-E54EFD77D3F6}" type="slidenum">
              <a:rPr lang="pl-PL" smtClean="0"/>
              <a:pPr>
                <a:defRPr/>
              </a:pPr>
              <a:t>58</a:t>
            </a:fld>
            <a:endParaRPr lang="pl-PL"/>
          </a:p>
        </p:txBody>
      </p:sp>
      <p:sp>
        <p:nvSpPr>
          <p:cNvPr id="132100" name="AutoShape 4"/>
          <p:cNvSpPr>
            <a:spLocks noChangeArrowheads="1"/>
          </p:cNvSpPr>
          <p:nvPr/>
        </p:nvSpPr>
        <p:spPr bwMode="auto">
          <a:xfrm>
            <a:off x="946150" y="457200"/>
            <a:ext cx="7197750" cy="154146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2000"/>
          </a:p>
        </p:txBody>
      </p:sp>
      <p:sp>
        <p:nvSpPr>
          <p:cNvPr id="132098" name="AutoShape 2"/>
          <p:cNvSpPr>
            <a:spLocks noChangeArrowheads="1"/>
          </p:cNvSpPr>
          <p:nvPr/>
        </p:nvSpPr>
        <p:spPr bwMode="auto">
          <a:xfrm>
            <a:off x="714348" y="2459040"/>
            <a:ext cx="7624790" cy="1541464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2000"/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0" y="15446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0" y="20018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1000100" y="642918"/>
            <a:ext cx="6929454" cy="1214446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100000">
                <a:srgbClr val="FFFFFF"/>
              </a:gs>
            </a:gsLst>
            <a:lin ang="18900000" scaled="1"/>
          </a:gra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degradacja tlenowa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polimer + O</a:t>
            </a:r>
            <a:r>
              <a:rPr kumimoji="0" lang="pl-PL" sz="2000" b="0" i="0" u="none" strike="noStrike" cap="none" normalizeH="0" baseline="-3000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→ CO</a:t>
            </a:r>
            <a:r>
              <a:rPr kumimoji="0" lang="pl-PL" sz="2000" b="0" i="0" u="none" strike="noStrike" cap="none" normalizeH="0" baseline="-3000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+ H</a:t>
            </a:r>
            <a:r>
              <a:rPr kumimoji="0" lang="pl-PL" sz="2000" b="0" i="0" u="none" strike="noStrike" cap="none" normalizeH="0" baseline="-3000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 + biomasa + resztki mineralne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11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766710" y="2643182"/>
            <a:ext cx="7572428" cy="1285884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100000">
                <a:srgbClr val="FFFFFF"/>
              </a:gs>
            </a:gsLst>
            <a:lin ang="18900000" scaled="1"/>
          </a:gra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degradacja beztlenowa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polimer → CO</a:t>
            </a:r>
            <a:r>
              <a:rPr kumimoji="0" lang="pl-PL" sz="2000" b="0" i="0" u="none" strike="noStrike" cap="none" normalizeH="0" baseline="-3000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+ CH</a:t>
            </a:r>
            <a:r>
              <a:rPr kumimoji="0" lang="pl-PL" sz="2000" b="0" i="0" u="none" strike="noStrike" cap="none" normalizeH="0" baseline="-3000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+ H</a:t>
            </a:r>
            <a:r>
              <a:rPr kumimoji="0" lang="pl-PL" sz="2000" b="0" i="0" u="none" strike="noStrike" cap="none" normalizeH="0" baseline="-3000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 + biomasa + resztki mineralne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pl-PL" sz="3200" i="1" dirty="0" smtClean="0">
                <a:solidFill>
                  <a:schemeClr val="accent6">
                    <a:lumMod val="75000"/>
                  </a:schemeClr>
                </a:solidFill>
              </a:rPr>
              <a:t>Degradacja hydrolityczna (mikroskop optyczny)</a:t>
            </a:r>
            <a:endParaRPr lang="pl-PL" sz="3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6095373" y="3000372"/>
          <a:ext cx="2857500" cy="2295525"/>
        </p:xfrm>
        <a:graphic>
          <a:graphicData uri="http://schemas.openxmlformats.org/presentationml/2006/ole">
            <p:oleObj spid="_x0000_s136194" r:id="rId3" imgW="9866667" imgH="7904762" progId="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143240" y="3000372"/>
          <a:ext cx="2837813" cy="2286016"/>
        </p:xfrm>
        <a:graphic>
          <a:graphicData uri="http://schemas.openxmlformats.org/presentationml/2006/ole">
            <p:oleObj spid="_x0000_s136195" r:id="rId4" imgW="9866667" imgH="7904762" progId="">
              <p:embed/>
            </p:oleObj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66051" y="3000371"/>
          <a:ext cx="2852707" cy="2286285"/>
        </p:xfrm>
        <a:graphic>
          <a:graphicData uri="http://schemas.openxmlformats.org/presentationml/2006/ole">
            <p:oleObj spid="_x0000_s136196" name="Obraz - mapa bitowa" r:id="rId5" imgW="9866667" imgH="7904762" progId="PBrush">
              <p:embed/>
            </p:oleObj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1000100" y="2500306"/>
            <a:ext cx="778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wyjściowa		     6 tygodni		       4 miesiące</a:t>
            </a:r>
            <a:endParaRPr lang="pl-PL" dirty="0"/>
          </a:p>
        </p:txBody>
      </p:sp>
      <p:pic>
        <p:nvPicPr>
          <p:cNvPr id="10" name="Obraz 9" descr="UE+EFRR_L-kolor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6143668"/>
            <a:ext cx="2000232" cy="714356"/>
          </a:xfrm>
          <a:prstGeom prst="rect">
            <a:avLst/>
          </a:prstGeom>
          <a:noFill/>
        </p:spPr>
      </p:pic>
      <p:pic>
        <p:nvPicPr>
          <p:cNvPr id="12" name="Obraz 11" descr="INNOWACYJNA_GOSPODARKA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643834" y="6143668"/>
            <a:ext cx="1500166" cy="714356"/>
          </a:xfrm>
          <a:prstGeom prst="rect">
            <a:avLst/>
          </a:prstGeom>
          <a:noFill/>
        </p:spPr>
      </p:pic>
      <p:pic>
        <p:nvPicPr>
          <p:cNvPr id="14" name="Obraz 13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72528" y="857232"/>
            <a:ext cx="285752" cy="714356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2285984" y="485776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1mm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5214942" y="485776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1mm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8215338" y="485776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1mm</a:t>
            </a: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2857488" y="1500174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i="1" kern="0" dirty="0" smtClean="0">
                <a:solidFill>
                  <a:srgbClr val="333399"/>
                </a:solidFill>
                <a:latin typeface="Arial"/>
                <a:ea typeface="+mj-ea"/>
                <a:cs typeface="+mj-cs"/>
              </a:rPr>
              <a:t>PLA – włókna konopne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/>
          <a:p>
            <a:r>
              <a:rPr lang="pl-PL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EKO-KOMPOZYTY</a:t>
            </a:r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  <p:sp>
        <p:nvSpPr>
          <p:cNvPr id="4" name="pole tekstowe 14"/>
          <p:cNvSpPr txBox="1">
            <a:spLocks noChangeArrowheads="1"/>
          </p:cNvSpPr>
          <p:nvPr/>
        </p:nvSpPr>
        <p:spPr bwMode="auto">
          <a:xfrm>
            <a:off x="837084" y="1474619"/>
            <a:ext cx="746983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endParaRPr lang="pl-PL" sz="3600" b="1" i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pl-PL" sz="2400" b="1" i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3200" b="1" i="1" u="sng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BIOKOMPOZYTY</a:t>
            </a:r>
          </a:p>
          <a:p>
            <a:pPr algn="ctr">
              <a:spcAft>
                <a:spcPts val="1200"/>
              </a:spcAft>
            </a:pPr>
            <a:r>
              <a:rPr lang="pl-PL" sz="2800" b="1" i="1" dirty="0" smtClean="0">
                <a:latin typeface="Calibri" pitchFamily="34" charset="0"/>
                <a:cs typeface="Calibri" pitchFamily="34" charset="0"/>
              </a:rPr>
              <a:t>KOMPOZYTY Z SUROWCÓW ODNAWIALNYCH</a:t>
            </a:r>
          </a:p>
          <a:p>
            <a:pPr algn="ctr">
              <a:spcAft>
                <a:spcPts val="1200"/>
              </a:spcAft>
            </a:pPr>
            <a:endParaRPr lang="pl-PL" sz="2800" b="1" i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3200" b="1" i="1" u="sng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KOMPOZYTY DEGRADOWALNE</a:t>
            </a:r>
          </a:p>
          <a:p>
            <a:pPr algn="ctr"/>
            <a:endParaRPr lang="pl-PL" sz="24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Basia\GRanty\nowe przyjazne\PK\fotografie\IMG_1753.JPG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28704" y="3929066"/>
            <a:ext cx="3857652" cy="267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Basia\GRanty\nowe przyjazne\PK\fotografie\IMG_176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57794" y="3929066"/>
            <a:ext cx="2786082" cy="2646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Obraz 13" descr="IMG_0212.jpg"/>
          <p:cNvPicPr>
            <a:picLocks noChangeAspect="1" noChangeArrowheads="1"/>
          </p:cNvPicPr>
          <p:nvPr/>
        </p:nvPicPr>
        <p:blipFill>
          <a:blip r:embed="rId4" cstate="email">
            <a:lum bright="30000"/>
          </a:blip>
          <a:srcRect/>
          <a:stretch>
            <a:fillRect/>
          </a:stretch>
        </p:blipFill>
        <p:spPr bwMode="auto">
          <a:xfrm>
            <a:off x="1028704" y="1071546"/>
            <a:ext cx="2571768" cy="245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Basia\GRanty\nowe przyjazne\PK\fotografie\IMG_1754.JPG"/>
          <p:cNvPicPr>
            <a:picLocks noGrp="1" noChangeAspect="1" noChangeArrowheads="1"/>
          </p:cNvPicPr>
          <p:nvPr>
            <p:ph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7662" y="1285860"/>
            <a:ext cx="4114800" cy="238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Ocena degradacji</a:t>
            </a:r>
            <a:endParaRPr kumimoji="0" lang="pl-PL" sz="3200" b="0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571500" y="2286000"/>
            <a:ext cx="5122863" cy="3463925"/>
            <a:chOff x="5116286" y="3681351"/>
            <a:chExt cx="3880738" cy="2390112"/>
          </a:xfrm>
        </p:grpSpPr>
        <p:sp>
          <p:nvSpPr>
            <p:cNvPr id="6" name="pole tekstowe 5"/>
            <p:cNvSpPr txBox="1"/>
            <p:nvPr/>
          </p:nvSpPr>
          <p:spPr>
            <a:xfrm>
              <a:off x="5130717" y="3681351"/>
              <a:ext cx="1934958" cy="65832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2800" b="1" dirty="0"/>
                <a:t>RECYKLING MATERIAŁOWY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5116286" y="4510552"/>
              <a:ext cx="1936160" cy="65832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2800" b="1" dirty="0"/>
                <a:t>ODZYSK</a:t>
              </a:r>
            </a:p>
            <a:p>
              <a:pPr algn="ctr">
                <a:defRPr/>
              </a:pPr>
              <a:r>
                <a:rPr lang="pl-PL" sz="2800" b="1" dirty="0"/>
                <a:t>ENERGII</a:t>
              </a: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5153566" y="5413142"/>
              <a:ext cx="1936160" cy="65832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2800" b="1" dirty="0">
                  <a:solidFill>
                    <a:srgbClr val="C00000"/>
                  </a:solidFill>
                </a:rPr>
                <a:t>RECYKLING ORGANICZNY</a:t>
              </a:r>
            </a:p>
          </p:txBody>
        </p:sp>
        <p:sp>
          <p:nvSpPr>
            <p:cNvPr id="15372" name="pole tekstowe 8"/>
            <p:cNvSpPr txBox="1">
              <a:spLocks noChangeArrowheads="1"/>
            </p:cNvSpPr>
            <p:nvPr/>
          </p:nvSpPr>
          <p:spPr bwMode="auto">
            <a:xfrm>
              <a:off x="7443335" y="4470022"/>
              <a:ext cx="1553689" cy="65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sz="2800">
                  <a:solidFill>
                    <a:srgbClr val="FF0000"/>
                  </a:solidFill>
                </a:rPr>
                <a:t>FORMY </a:t>
              </a:r>
            </a:p>
            <a:p>
              <a:pPr algn="ctr"/>
              <a:r>
                <a:rPr lang="pl-PL" sz="2800">
                  <a:solidFill>
                    <a:srgbClr val="FF0000"/>
                  </a:solidFill>
                </a:rPr>
                <a:t>ODZYSKU</a:t>
              </a:r>
            </a:p>
          </p:txBody>
        </p:sp>
        <p:sp>
          <p:nvSpPr>
            <p:cNvPr id="10" name="Nawias klamrowy zamykający 9"/>
            <p:cNvSpPr/>
            <p:nvPr/>
          </p:nvSpPr>
          <p:spPr>
            <a:xfrm>
              <a:off x="7065675" y="3906999"/>
              <a:ext cx="321089" cy="1756984"/>
            </a:xfrm>
            <a:prstGeom prst="rightBrace">
              <a:avLst/>
            </a:prstGeom>
            <a:ln>
              <a:solidFill>
                <a:srgbClr val="FF33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l-PL" sz="2800" b="1"/>
            </a:p>
          </p:txBody>
        </p:sp>
      </p:grpSp>
      <p:sp>
        <p:nvSpPr>
          <p:cNvPr id="11" name="Rectangle 4"/>
          <p:cNvSpPr txBox="1">
            <a:spLocks/>
          </p:cNvSpPr>
          <p:nvPr/>
        </p:nvSpPr>
        <p:spPr bwMode="auto">
          <a:xfrm>
            <a:off x="179512" y="404664"/>
            <a:ext cx="8568952" cy="6429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3600" b="1" i="1" dirty="0" smtClean="0">
                <a:solidFill>
                  <a:srgbClr val="283214"/>
                </a:solidFill>
                <a:latin typeface="+mj-lt"/>
                <a:ea typeface="Gungsuh" pitchFamily="18" charset="-127"/>
                <a:cs typeface="+mj-cs"/>
              </a:rPr>
              <a:t>Wymagania dotyczące </a:t>
            </a:r>
            <a:r>
              <a:rPr lang="pl-PL" sz="3600" b="1" i="1" dirty="0">
                <a:solidFill>
                  <a:srgbClr val="283214"/>
                </a:solidFill>
                <a:latin typeface="+mj-lt"/>
                <a:ea typeface="Gungsuh" pitchFamily="18" charset="-127"/>
                <a:cs typeface="+mj-cs"/>
              </a:rPr>
              <a:t>odzysku</a:t>
            </a:r>
          </a:p>
        </p:txBody>
      </p:sp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1484784"/>
            <a:ext cx="692717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title"/>
          </p:nvPr>
        </p:nvSpPr>
        <p:spPr>
          <a:xfrm>
            <a:off x="142875" y="714375"/>
            <a:ext cx="4429125" cy="642938"/>
          </a:xfr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txBody>
          <a:bodyPr/>
          <a:lstStyle/>
          <a:p>
            <a:pPr eaLnBrk="1" hangingPunct="1">
              <a:defRPr/>
            </a:pPr>
            <a:r>
              <a:rPr lang="pl-PL" sz="3600" b="1" i="1" dirty="0" smtClean="0">
                <a:solidFill>
                  <a:srgbClr val="283214"/>
                </a:solidFill>
                <a:ea typeface="Gungsuh" pitchFamily="18" charset="-127"/>
              </a:rPr>
              <a:t>Materiał a środowisko</a:t>
            </a:r>
          </a:p>
        </p:txBody>
      </p:sp>
      <p:sp>
        <p:nvSpPr>
          <p:cNvPr id="16387" name="pole tekstowe 7"/>
          <p:cNvSpPr txBox="1">
            <a:spLocks noChangeArrowheads="1"/>
          </p:cNvSpPr>
          <p:nvPr/>
        </p:nvSpPr>
        <p:spPr bwMode="auto">
          <a:xfrm>
            <a:off x="285750" y="2143125"/>
            <a:ext cx="8715375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l-PL" sz="2400" b="1"/>
              <a:t>DYREKTYWA 2004/12/EC </a:t>
            </a:r>
            <a:br>
              <a:rPr lang="pl-PL" sz="2400" b="1"/>
            </a:br>
            <a:r>
              <a:rPr lang="pl-PL" sz="2000"/>
              <a:t>w sprawie opakowań i odpadów opakowaniowych</a:t>
            </a:r>
          </a:p>
          <a:p>
            <a:pPr>
              <a:buFont typeface="Arial" pitchFamily="34" charset="0"/>
              <a:buChar char="•"/>
            </a:pPr>
            <a:r>
              <a:rPr lang="pl-PL" sz="2400"/>
              <a:t> odzysk min. 60%</a:t>
            </a:r>
          </a:p>
          <a:p>
            <a:pPr>
              <a:buFont typeface="Arial" pitchFamily="34" charset="0"/>
              <a:buChar char="•"/>
            </a:pPr>
            <a:r>
              <a:rPr lang="pl-PL" sz="2400"/>
              <a:t> recykling min. 55% - max. 80%</a:t>
            </a:r>
          </a:p>
          <a:p>
            <a:r>
              <a:rPr lang="pl-PL" sz="2000"/>
              <a:t>	szkło – 60%</a:t>
            </a:r>
          </a:p>
          <a:p>
            <a:r>
              <a:rPr lang="pl-PL" sz="2000"/>
              <a:t>	papier, tektura – 60%</a:t>
            </a:r>
          </a:p>
          <a:p>
            <a:r>
              <a:rPr lang="pl-PL" sz="2000"/>
              <a:t>	metale – 50%</a:t>
            </a:r>
          </a:p>
          <a:p>
            <a:r>
              <a:rPr lang="pl-PL" sz="2000"/>
              <a:t>	</a:t>
            </a:r>
            <a:r>
              <a:rPr lang="pl-PL" sz="2000">
                <a:solidFill>
                  <a:srgbClr val="C00000"/>
                </a:solidFill>
              </a:rPr>
              <a:t>tworzywa sztuczne – 22,5%</a:t>
            </a:r>
          </a:p>
          <a:p>
            <a:r>
              <a:rPr lang="pl-PL" sz="2000"/>
              <a:t>	drewno – 15%</a:t>
            </a:r>
          </a:p>
        </p:txBody>
      </p:sp>
      <p:sp>
        <p:nvSpPr>
          <p:cNvPr id="16388" name="pole tekstowe 15"/>
          <p:cNvSpPr txBox="1">
            <a:spLocks noChangeArrowheads="1"/>
          </p:cNvSpPr>
          <p:nvPr/>
        </p:nvSpPr>
        <p:spPr bwMode="auto">
          <a:xfrm>
            <a:off x="4929188" y="785813"/>
            <a:ext cx="3487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solidFill>
                  <a:srgbClr val="283214"/>
                </a:solidFill>
              </a:rPr>
              <a:t>Wyroby bezpieczne </a:t>
            </a:r>
            <a:br>
              <a:rPr lang="pl-PL" sz="2400" b="1">
                <a:solidFill>
                  <a:srgbClr val="283214"/>
                </a:solidFill>
              </a:rPr>
            </a:br>
            <a:r>
              <a:rPr lang="pl-PL" sz="2400" b="1">
                <a:solidFill>
                  <a:srgbClr val="283214"/>
                </a:solidFill>
              </a:rPr>
              <a:t>dla środowiska, </a:t>
            </a:r>
            <a:br>
              <a:rPr lang="pl-PL" sz="2400" b="1">
                <a:solidFill>
                  <a:srgbClr val="283214"/>
                </a:solidFill>
              </a:rPr>
            </a:br>
            <a:r>
              <a:rPr lang="pl-PL" sz="2400" b="1">
                <a:solidFill>
                  <a:srgbClr val="283214"/>
                </a:solidFill>
              </a:rPr>
              <a:t>zdrowia i życia</a:t>
            </a:r>
          </a:p>
        </p:txBody>
      </p:sp>
      <p:sp>
        <p:nvSpPr>
          <p:cNvPr id="16389" name="pole tekstowe 19"/>
          <p:cNvSpPr txBox="1">
            <a:spLocks noChangeArrowheads="1"/>
          </p:cNvSpPr>
          <p:nvPr/>
        </p:nvSpPr>
        <p:spPr bwMode="auto">
          <a:xfrm>
            <a:off x="6000750" y="2500313"/>
            <a:ext cx="3143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rgbClr val="FF0000"/>
                </a:solidFill>
              </a:rPr>
              <a:t>UE: do końca 2008</a:t>
            </a:r>
          </a:p>
          <a:p>
            <a:pPr algn="ctr"/>
            <a:r>
              <a:rPr lang="pl-PL" sz="1200">
                <a:solidFill>
                  <a:srgbClr val="FF0000"/>
                </a:solidFill>
              </a:rPr>
              <a:t>Polska: do końca 2014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4929188" y="714375"/>
            <a:ext cx="3429000" cy="1285875"/>
          </a:xfrm>
          <a:prstGeom prst="roundRect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3" y="3214688"/>
            <a:ext cx="327025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Prostokąt 7"/>
          <p:cNvSpPr>
            <a:spLocks noChangeArrowheads="1"/>
          </p:cNvSpPr>
          <p:nvPr/>
        </p:nvSpPr>
        <p:spPr bwMode="auto">
          <a:xfrm>
            <a:off x="71438" y="579120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/>
              <a:t>Dyrektywa 2000/53/EC</a:t>
            </a:r>
            <a:r>
              <a:rPr lang="pl-PL" b="1" i="1"/>
              <a:t> </a:t>
            </a:r>
            <a:r>
              <a:rPr lang="pl-PL" b="1"/>
              <a:t>	w sprawie pojazdów o zakończonym życiu technicznym</a:t>
            </a:r>
            <a:br>
              <a:rPr lang="pl-PL" b="1"/>
            </a:br>
            <a:r>
              <a:rPr lang="en-US" b="1" i="1"/>
              <a:t>Dyrektywa 2002/96/EC</a:t>
            </a:r>
            <a:r>
              <a:rPr lang="pl-PL" b="1" i="1"/>
              <a:t> </a:t>
            </a:r>
            <a:r>
              <a:rPr lang="pl-PL" b="1"/>
              <a:t>	w sprawie zużytego sprzętu elektrotechnicznego </a:t>
            </a:r>
            <a:br>
              <a:rPr lang="pl-PL" b="1"/>
            </a:br>
            <a:r>
              <a:rPr lang="pl-PL" b="1"/>
              <a:t>			i elektronicznego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3B07-B384-488A-BC86-7814CE55ADC3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85813"/>
          </a:xfrm>
        </p:spPr>
        <p:txBody>
          <a:bodyPr/>
          <a:lstStyle/>
          <a:p>
            <a:pPr eaLnBrk="1" hangingPunct="1"/>
            <a:r>
              <a:rPr lang="pl-PL" sz="2000" i="1" u="sng" dirty="0" smtClean="0">
                <a:latin typeface="Arial" pitchFamily="34" charset="0"/>
              </a:rPr>
              <a:t>Różnorodność procesów powodujących niszczenie materiałów </a:t>
            </a:r>
          </a:p>
        </p:txBody>
      </p:sp>
      <p:sp>
        <p:nvSpPr>
          <p:cNvPr id="9219" name="Rectangle 11"/>
          <p:cNvSpPr>
            <a:spLocks noChangeArrowheads="1"/>
          </p:cNvSpPr>
          <p:nvPr/>
        </p:nvSpPr>
        <p:spPr bwMode="auto">
          <a:xfrm>
            <a:off x="6143625" y="6286500"/>
            <a:ext cx="3000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200">
                <a:latin typeface="Calibri" pitchFamily="34" charset="0"/>
                <a:cs typeface="Times New Roman" pitchFamily="18" charset="0"/>
                <a:hlinkClick r:id="" action="ppaction://noaction"/>
              </a:rPr>
              <a:t>[i]</a:t>
            </a:r>
            <a:r>
              <a:rPr lang="pl-PL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1000">
                <a:latin typeface="Calibri" pitchFamily="34" charset="0"/>
                <a:cs typeface="Times New Roman" pitchFamily="18" charset="0"/>
              </a:rPr>
              <a:t>Leboda R., Olszczuk P. (2002). Odpady komunalne </a:t>
            </a:r>
            <a:br>
              <a:rPr lang="pl-PL" sz="1000">
                <a:latin typeface="Calibri" pitchFamily="34" charset="0"/>
                <a:cs typeface="Times New Roman" pitchFamily="18" charset="0"/>
              </a:rPr>
            </a:br>
            <a:r>
              <a:rPr lang="pl-PL" sz="1000">
                <a:latin typeface="Calibri" pitchFamily="34" charset="0"/>
                <a:cs typeface="Times New Roman" pitchFamily="18" charset="0"/>
              </a:rPr>
              <a:t>i ich zagospodarowanie. Lublin, 437 ss.</a:t>
            </a:r>
            <a:endParaRPr lang="pl-PL" sz="900">
              <a:latin typeface="Calibri" pitchFamily="34" charset="0"/>
            </a:endParaRPr>
          </a:p>
        </p:txBody>
      </p:sp>
      <p:grpSp>
        <p:nvGrpSpPr>
          <p:cNvPr id="2" name="Grupa 32"/>
          <p:cNvGrpSpPr>
            <a:grpSpLocks/>
          </p:cNvGrpSpPr>
          <p:nvPr/>
        </p:nvGrpSpPr>
        <p:grpSpPr bwMode="auto">
          <a:xfrm>
            <a:off x="357188" y="928688"/>
            <a:ext cx="8501062" cy="5936262"/>
            <a:chOff x="357158" y="714356"/>
            <a:chExt cx="8501122" cy="6060690"/>
          </a:xfrm>
        </p:grpSpPr>
        <p:grpSp>
          <p:nvGrpSpPr>
            <p:cNvPr id="3" name="Grupa 18"/>
            <p:cNvGrpSpPr>
              <a:grpSpLocks/>
            </p:cNvGrpSpPr>
            <p:nvPr/>
          </p:nvGrpSpPr>
          <p:grpSpPr bwMode="auto">
            <a:xfrm>
              <a:off x="2357422" y="1502660"/>
              <a:ext cx="4143404" cy="4356036"/>
              <a:chOff x="2428860" y="1145470"/>
              <a:chExt cx="4143404" cy="4356036"/>
            </a:xfrm>
          </p:grpSpPr>
          <p:sp>
            <p:nvSpPr>
              <p:cNvPr id="7" name="Elipsa 6"/>
              <p:cNvSpPr/>
              <p:nvPr/>
            </p:nvSpPr>
            <p:spPr>
              <a:xfrm>
                <a:off x="5000628" y="3143278"/>
                <a:ext cx="1571636" cy="1572152"/>
              </a:xfrm>
              <a:prstGeom prst="ellipse">
                <a:avLst/>
              </a:prstGeom>
              <a:solidFill>
                <a:srgbClr val="82C6D8"/>
              </a:solidFill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9" name="Elipsa 8"/>
              <p:cNvSpPr/>
              <p:nvPr/>
            </p:nvSpPr>
            <p:spPr>
              <a:xfrm>
                <a:off x="3786181" y="3939129"/>
                <a:ext cx="1571636" cy="1562377"/>
              </a:xfrm>
              <a:prstGeom prst="ellipse">
                <a:avLst/>
              </a:prstGeom>
              <a:solidFill>
                <a:srgbClr val="D22E55">
                  <a:alpha val="42000"/>
                </a:srgbClr>
              </a:solidFill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10" name="Elipsa 9"/>
              <p:cNvSpPr/>
              <p:nvPr/>
            </p:nvSpPr>
            <p:spPr>
              <a:xfrm>
                <a:off x="2571736" y="3285906"/>
                <a:ext cx="1571636" cy="1572152"/>
              </a:xfrm>
              <a:prstGeom prst="ellipse">
                <a:avLst/>
              </a:prstGeom>
              <a:solidFill>
                <a:srgbClr val="C8E6EE"/>
              </a:solidFill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11" name="Elipsa 10"/>
              <p:cNvSpPr/>
              <p:nvPr/>
            </p:nvSpPr>
            <p:spPr>
              <a:xfrm>
                <a:off x="2428860" y="1858004"/>
                <a:ext cx="1571636" cy="1572152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3714744" y="1145470"/>
                <a:ext cx="1571636" cy="1569923"/>
              </a:xfrm>
              <a:prstGeom prst="ellipse">
                <a:avLst/>
              </a:prstGeom>
              <a:solidFill>
                <a:srgbClr val="D22E55"/>
              </a:solidFill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12" name="Elipsa 11"/>
              <p:cNvSpPr/>
              <p:nvPr/>
            </p:nvSpPr>
            <p:spPr>
              <a:xfrm>
                <a:off x="5000628" y="1786689"/>
                <a:ext cx="1571636" cy="1572152"/>
              </a:xfrm>
              <a:prstGeom prst="ellipse">
                <a:avLst/>
              </a:prstGeom>
              <a:solidFill>
                <a:srgbClr val="4DADC7"/>
              </a:solidFill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9240" name="pole tekstowe 12"/>
              <p:cNvSpPr txBox="1">
                <a:spLocks noChangeArrowheads="1"/>
              </p:cNvSpPr>
              <p:nvPr/>
            </p:nvSpPr>
            <p:spPr bwMode="auto">
              <a:xfrm>
                <a:off x="5000628" y="2272721"/>
                <a:ext cx="157163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l-PL" sz="1600"/>
                  <a:t>degradacja środowiskowa</a:t>
                </a:r>
              </a:p>
            </p:txBody>
          </p:sp>
          <p:sp>
            <p:nvSpPr>
              <p:cNvPr id="9241" name="pole tekstowe 13"/>
              <p:cNvSpPr txBox="1">
                <a:spLocks noChangeArrowheads="1"/>
              </p:cNvSpPr>
              <p:nvPr/>
            </p:nvSpPr>
            <p:spPr bwMode="auto">
              <a:xfrm>
                <a:off x="5000628" y="3643314"/>
                <a:ext cx="157163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l-PL" sz="1600"/>
                  <a:t>degradacja mechaniczna</a:t>
                </a:r>
              </a:p>
            </p:txBody>
          </p:sp>
          <p:sp>
            <p:nvSpPr>
              <p:cNvPr id="9242" name="pole tekstowe 14"/>
              <p:cNvSpPr txBox="1">
                <a:spLocks noChangeArrowheads="1"/>
              </p:cNvSpPr>
              <p:nvPr/>
            </p:nvSpPr>
            <p:spPr bwMode="auto">
              <a:xfrm>
                <a:off x="3830461" y="4412012"/>
                <a:ext cx="157163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l-PL" sz="1600" dirty="0"/>
                  <a:t>degradacja hydrolityczna</a:t>
                </a:r>
              </a:p>
            </p:txBody>
          </p:sp>
          <p:sp>
            <p:nvSpPr>
              <p:cNvPr id="9243" name="pole tekstowe 15"/>
              <p:cNvSpPr txBox="1">
                <a:spLocks noChangeArrowheads="1"/>
              </p:cNvSpPr>
              <p:nvPr/>
            </p:nvSpPr>
            <p:spPr bwMode="auto">
              <a:xfrm>
                <a:off x="2571736" y="3786190"/>
                <a:ext cx="157163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l-PL" sz="1600"/>
                  <a:t>degradacja termiczna</a:t>
                </a:r>
              </a:p>
            </p:txBody>
          </p:sp>
          <p:sp>
            <p:nvSpPr>
              <p:cNvPr id="9244" name="pole tekstowe 16"/>
              <p:cNvSpPr txBox="1">
                <a:spLocks noChangeArrowheads="1"/>
              </p:cNvSpPr>
              <p:nvPr/>
            </p:nvSpPr>
            <p:spPr bwMode="auto">
              <a:xfrm>
                <a:off x="2428860" y="2447504"/>
                <a:ext cx="15716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l-PL" sz="1600"/>
                  <a:t>fotodegradacja</a:t>
                </a:r>
              </a:p>
            </p:txBody>
          </p:sp>
          <p:sp>
            <p:nvSpPr>
              <p:cNvPr id="9245" name="pole tekstowe 17"/>
              <p:cNvSpPr txBox="1">
                <a:spLocks noChangeArrowheads="1"/>
              </p:cNvSpPr>
              <p:nvPr/>
            </p:nvSpPr>
            <p:spPr bwMode="auto">
              <a:xfrm>
                <a:off x="3714744" y="1733124"/>
                <a:ext cx="15716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l-PL" sz="1600" dirty="0"/>
                  <a:t>biodegradacja</a:t>
                </a:r>
              </a:p>
            </p:txBody>
          </p:sp>
        </p:grpSp>
        <p:sp>
          <p:nvSpPr>
            <p:cNvPr id="9222" name="pole tekstowe 19"/>
            <p:cNvSpPr txBox="1">
              <a:spLocks noChangeArrowheads="1"/>
            </p:cNvSpPr>
            <p:nvPr/>
          </p:nvSpPr>
          <p:spPr bwMode="auto">
            <a:xfrm>
              <a:off x="3500436" y="714356"/>
              <a:ext cx="2000264" cy="31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D22E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ORGANIZMY</a:t>
              </a:r>
            </a:p>
          </p:txBody>
        </p:sp>
        <p:sp>
          <p:nvSpPr>
            <p:cNvPr id="9223" name="pole tekstowe 20"/>
            <p:cNvSpPr txBox="1">
              <a:spLocks noChangeArrowheads="1"/>
            </p:cNvSpPr>
            <p:nvPr/>
          </p:nvSpPr>
          <p:spPr bwMode="auto">
            <a:xfrm>
              <a:off x="6715140" y="1714488"/>
              <a:ext cx="2071702" cy="597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sz="1600" dirty="0"/>
                <a:t>NO</a:t>
              </a:r>
              <a:r>
                <a:rPr lang="pl-PL" sz="1600" baseline="-25000" dirty="0"/>
                <a:t>2,</a:t>
              </a:r>
              <a:r>
                <a:rPr lang="pl-PL" sz="1600" dirty="0"/>
                <a:t> SO</a:t>
              </a:r>
              <a:r>
                <a:rPr lang="pl-PL" sz="1600" baseline="-25000" dirty="0"/>
                <a:t>2,</a:t>
              </a:r>
              <a:r>
                <a:rPr lang="pl-PL" sz="1600" dirty="0"/>
                <a:t> NH</a:t>
              </a:r>
              <a:r>
                <a:rPr lang="pl-PL" sz="1600" baseline="-25000" dirty="0"/>
                <a:t>3,</a:t>
              </a:r>
              <a:r>
                <a:rPr lang="pl-PL" sz="1600" dirty="0"/>
                <a:t> CO, H</a:t>
              </a:r>
              <a:r>
                <a:rPr lang="pl-PL" sz="1600" baseline="-25000" dirty="0"/>
                <a:t>2</a:t>
              </a:r>
              <a:r>
                <a:rPr lang="pl-PL" sz="1600" dirty="0"/>
                <a:t>O</a:t>
              </a:r>
              <a:r>
                <a:rPr lang="pl-PL" sz="1600" baseline="-25000" dirty="0"/>
                <a:t>2, </a:t>
              </a:r>
              <a:r>
                <a:rPr lang="pl-PL" sz="1600" dirty="0" smtClean="0"/>
                <a:t>O</a:t>
              </a:r>
              <a:endParaRPr lang="pl-PL" sz="1600" baseline="30000" dirty="0"/>
            </a:p>
          </p:txBody>
        </p:sp>
        <p:sp>
          <p:nvSpPr>
            <p:cNvPr id="22" name="Strzałka w prawo 21"/>
            <p:cNvSpPr/>
            <p:nvPr/>
          </p:nvSpPr>
          <p:spPr>
            <a:xfrm rot="1434181">
              <a:off x="2043095" y="2417790"/>
              <a:ext cx="357190" cy="285256"/>
            </a:xfrm>
            <a:prstGeom prst="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3" name="Strzałka w prawo 22"/>
            <p:cNvSpPr/>
            <p:nvPr/>
          </p:nvSpPr>
          <p:spPr>
            <a:xfrm rot="12161586">
              <a:off x="6542102" y="4630148"/>
              <a:ext cx="357190" cy="285256"/>
            </a:xfrm>
            <a:prstGeom prst="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4" name="Strzałka w prawo 23"/>
            <p:cNvSpPr/>
            <p:nvPr/>
          </p:nvSpPr>
          <p:spPr>
            <a:xfrm rot="16200000">
              <a:off x="4322277" y="6036733"/>
              <a:ext cx="356570" cy="285752"/>
            </a:xfrm>
            <a:prstGeom prst="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5" name="Strzałka w prawo 24"/>
            <p:cNvSpPr/>
            <p:nvPr/>
          </p:nvSpPr>
          <p:spPr>
            <a:xfrm rot="19043022">
              <a:off x="2192321" y="5083965"/>
              <a:ext cx="357190" cy="286877"/>
            </a:xfrm>
            <a:prstGeom prst="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6" name="Strzałka w prawo 25"/>
            <p:cNvSpPr/>
            <p:nvPr/>
          </p:nvSpPr>
          <p:spPr>
            <a:xfrm rot="5400000">
              <a:off x="4321466" y="1107146"/>
              <a:ext cx="358191" cy="285752"/>
            </a:xfrm>
            <a:prstGeom prst="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7" name="Strzałka w prawo 26"/>
            <p:cNvSpPr/>
            <p:nvPr/>
          </p:nvSpPr>
          <p:spPr>
            <a:xfrm rot="8163727">
              <a:off x="6478601" y="2226539"/>
              <a:ext cx="357190" cy="286878"/>
            </a:xfrm>
            <a:prstGeom prst="rightArrow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9230" name="pole tekstowe 27"/>
            <p:cNvSpPr txBox="1">
              <a:spLocks noChangeArrowheads="1"/>
            </p:cNvSpPr>
            <p:nvPr/>
          </p:nvSpPr>
          <p:spPr bwMode="auto">
            <a:xfrm>
              <a:off x="357158" y="2000240"/>
              <a:ext cx="22860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400"/>
                <a:t>PROMIENIOWANIE</a:t>
              </a:r>
            </a:p>
          </p:txBody>
        </p:sp>
        <p:sp>
          <p:nvSpPr>
            <p:cNvPr id="9231" name="pole tekstowe 28"/>
            <p:cNvSpPr txBox="1">
              <a:spLocks noChangeArrowheads="1"/>
            </p:cNvSpPr>
            <p:nvPr/>
          </p:nvSpPr>
          <p:spPr bwMode="auto">
            <a:xfrm>
              <a:off x="500034" y="5357826"/>
              <a:ext cx="19288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400"/>
                <a:t>TEMPERATURA</a:t>
              </a:r>
            </a:p>
          </p:txBody>
        </p:sp>
        <p:sp>
          <p:nvSpPr>
            <p:cNvPr id="9232" name="pole tekstowe 30"/>
            <p:cNvSpPr txBox="1">
              <a:spLocks noChangeArrowheads="1"/>
            </p:cNvSpPr>
            <p:nvPr/>
          </p:nvSpPr>
          <p:spPr bwMode="auto">
            <a:xfrm>
              <a:off x="7072330" y="4857760"/>
              <a:ext cx="17859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600"/>
                <a:t>NAPRĘŻENIA</a:t>
              </a:r>
            </a:p>
          </p:txBody>
        </p:sp>
        <p:sp>
          <p:nvSpPr>
            <p:cNvPr id="9233" name="pole tekstowe 31"/>
            <p:cNvSpPr txBox="1">
              <a:spLocks noChangeArrowheads="1"/>
            </p:cNvSpPr>
            <p:nvPr/>
          </p:nvSpPr>
          <p:spPr bwMode="auto">
            <a:xfrm>
              <a:off x="4143376" y="6429396"/>
              <a:ext cx="928694" cy="34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600" b="1" dirty="0">
                  <a:solidFill>
                    <a:srgbClr val="D22E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WODA</a:t>
              </a:r>
            </a:p>
          </p:txBody>
        </p:sp>
      </p:grpSp>
      <p:sp>
        <p:nvSpPr>
          <p:cNvPr id="30" name="Symbol zastępczy numeru slajdu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4C291-E9D8-4707-93C6-783534E4C522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>
              <a:alpha val="7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6324</TotalTime>
  <Words>2049</Words>
  <Application>Microsoft Office PowerPoint</Application>
  <PresentationFormat>Pokaz na ekranie (4:3)</PresentationFormat>
  <Paragraphs>746</Paragraphs>
  <Slides>60</Slides>
  <Notes>13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2" baseType="lpstr">
      <vt:lpstr>Motyw pakietu Office</vt:lpstr>
      <vt:lpstr>Obraz - mapa bitowa</vt:lpstr>
      <vt:lpstr>EKO-kompozyty </vt:lpstr>
      <vt:lpstr>Eko-kompozyty (biokompozyty) –   przyjazne dla środowiska kompozyty  z surowców odnawialnych </vt:lpstr>
      <vt:lpstr>Slajd 3</vt:lpstr>
      <vt:lpstr>Ekologia</vt:lpstr>
      <vt:lpstr>Slajd 5</vt:lpstr>
      <vt:lpstr>EKO-KOMPOZYTY</vt:lpstr>
      <vt:lpstr>Slajd 7</vt:lpstr>
      <vt:lpstr>Materiał a środowisko</vt:lpstr>
      <vt:lpstr>Różnorodność procesów powodujących niszczenie materiałów </vt:lpstr>
      <vt:lpstr>Slajd 10</vt:lpstr>
      <vt:lpstr>Materiały kompostowalne (ulegające biodegradacji)</vt:lpstr>
      <vt:lpstr>Slajd 12</vt:lpstr>
      <vt:lpstr>Slajd 13</vt:lpstr>
      <vt:lpstr>Produkcja polimerów w latach 2007-2011</vt:lpstr>
      <vt:lpstr>Polimery biodegradowalne </vt:lpstr>
      <vt:lpstr>Slajd 16</vt:lpstr>
      <vt:lpstr>Slajd 17</vt:lpstr>
      <vt:lpstr>Mechanizm rozkładu polikwasu mlekowego  w środowisku biologicznym</vt:lpstr>
      <vt:lpstr>Kopolimery</vt:lpstr>
      <vt:lpstr>Skrobia (TPS) - rola magazynu energii w roślinach </vt:lpstr>
      <vt:lpstr>Slajd 21</vt:lpstr>
      <vt:lpstr>Polihydroksyalkaniany (PHA)  – biopoliestry bakteryjne  (komórkowy zapasowy materiał energetyczny) </vt:lpstr>
      <vt:lpstr>Polikaprolakton PCL</vt:lpstr>
      <vt:lpstr>Slajd 24</vt:lpstr>
      <vt:lpstr>Polimery degradowalne</vt:lpstr>
      <vt:lpstr>Przykłady </vt:lpstr>
      <vt:lpstr>Slajd 27</vt:lpstr>
      <vt:lpstr>zużycie energii </vt:lpstr>
      <vt:lpstr>Slajd 29</vt:lpstr>
      <vt:lpstr>Slajd 30</vt:lpstr>
      <vt:lpstr>Slajd 31</vt:lpstr>
      <vt:lpstr>PBAT - poly(butylene adipate-co-terephthalate poli(adypinian butylenu co-tereftalan butylen)</vt:lpstr>
      <vt:lpstr>Polimery degradowalne</vt:lpstr>
      <vt:lpstr>Slajd 34</vt:lpstr>
      <vt:lpstr>Slajd 35</vt:lpstr>
      <vt:lpstr>Rodzaje biokompozytów</vt:lpstr>
      <vt:lpstr>Włókna naturalne</vt:lpstr>
      <vt:lpstr>Slajd 38</vt:lpstr>
      <vt:lpstr>Slajd 39</vt:lpstr>
      <vt:lpstr>Slajd 40</vt:lpstr>
      <vt:lpstr>Zastosowanie włókien</vt:lpstr>
      <vt:lpstr>Slajd 42</vt:lpstr>
      <vt:lpstr>Slajd 43</vt:lpstr>
      <vt:lpstr>Slajd 44</vt:lpstr>
      <vt:lpstr>Slajd 45</vt:lpstr>
      <vt:lpstr>Skład chemiczny, zawartość wilgoci, kąt zwilżania dla różnych włókien </vt:lpstr>
      <vt:lpstr>Porównanie właściwości włókien</vt:lpstr>
      <vt:lpstr>Slajd 48</vt:lpstr>
      <vt:lpstr>Przykłady zastosowań komponentów  z naturalnymi włóknami w motoryzacji</vt:lpstr>
      <vt:lpstr>Kompozyty WPC (Wood Plastic Composites) „tworzywa drewno-polimerowe”</vt:lpstr>
      <vt:lpstr>Slajd 51</vt:lpstr>
      <vt:lpstr>Slajd 52</vt:lpstr>
      <vt:lpstr>Slajd 53</vt:lpstr>
      <vt:lpstr>Kompozyty drewno-tworzywo WPC, ang. wood – plastic composites</vt:lpstr>
      <vt:lpstr>Właściwości fizyczno –mechaniczne kompozytów włókna naturalne-poliester </vt:lpstr>
      <vt:lpstr>Slajd 56</vt:lpstr>
      <vt:lpstr>Badania degradacji hydrolitycznej i biodegradacji </vt:lpstr>
      <vt:lpstr>Slajd 58</vt:lpstr>
      <vt:lpstr>Degradacja hydrolityczna (mikroskop optyczny)</vt:lpstr>
      <vt:lpstr>Slajd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OEM</dc:creator>
  <cp:lastModifiedBy>Basia</cp:lastModifiedBy>
  <cp:revision>377</cp:revision>
  <dcterms:created xsi:type="dcterms:W3CDTF">2010-01-23T10:35:21Z</dcterms:created>
  <dcterms:modified xsi:type="dcterms:W3CDTF">2012-04-03T20:36:09Z</dcterms:modified>
</cp:coreProperties>
</file>